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08" r:id="rId3"/>
    <p:sldId id="282" r:id="rId4"/>
    <p:sldId id="330" r:id="rId5"/>
    <p:sldId id="309" r:id="rId6"/>
    <p:sldId id="295" r:id="rId7"/>
    <p:sldId id="299" r:id="rId8"/>
    <p:sldId id="263" r:id="rId9"/>
    <p:sldId id="310" r:id="rId10"/>
    <p:sldId id="305" r:id="rId11"/>
    <p:sldId id="286" r:id="rId12"/>
    <p:sldId id="302" r:id="rId13"/>
    <p:sldId id="311" r:id="rId14"/>
    <p:sldId id="317" r:id="rId15"/>
    <p:sldId id="318" r:id="rId16"/>
    <p:sldId id="327" r:id="rId17"/>
    <p:sldId id="319" r:id="rId18"/>
    <p:sldId id="320" r:id="rId19"/>
    <p:sldId id="284" r:id="rId20"/>
    <p:sldId id="328" r:id="rId21"/>
    <p:sldId id="297" r:id="rId22"/>
    <p:sldId id="306" r:id="rId23"/>
    <p:sldId id="269" r:id="rId24"/>
    <p:sldId id="329" r:id="rId25"/>
    <p:sldId id="258" r:id="rId26"/>
  </p:sldIdLst>
  <p:sldSz cx="12192000" cy="6858000"/>
  <p:notesSz cx="6858000" cy="9144000"/>
  <p:embeddedFontLst>
    <p:embeddedFont>
      <p:font typeface="Agency FB" panose="020B0503020202020204" pitchFamily="34" charset="77"/>
      <p:regular r:id="rId28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Mistral" panose="03090702030407020403" pitchFamily="66" charset="0"/>
      <p:regular r:id="rId34"/>
    </p:embeddedFont>
    <p:embeddedFont>
      <p:font typeface="Quattrocento Sans" panose="020B0502050000020003" pitchFamily="3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iORMKKj+1WEFaltVqy/gPLZhB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E21"/>
    <a:srgbClr val="054A98"/>
    <a:srgbClr val="4A8522"/>
    <a:srgbClr val="CF7D47"/>
    <a:srgbClr val="FF5050"/>
    <a:srgbClr val="FFFFFF"/>
    <a:srgbClr val="D9E1D9"/>
    <a:srgbClr val="ECF4E3"/>
    <a:srgbClr val="548C2E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2" autoAdjust="0"/>
    <p:restoredTop sz="92717" autoAdjust="0"/>
  </p:normalViewPr>
  <p:slideViewPr>
    <p:cSldViewPr snapToGrid="0">
      <p:cViewPr varScale="1">
        <p:scale>
          <a:sx n="91" d="100"/>
          <a:sy n="91" d="100"/>
        </p:scale>
        <p:origin x="560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CC5-428C-A2A9-97427A9D0D55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15-4DFF-9E6C-DC4C41AC54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C5-428C-A2A9-97427A9D0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s-MX" sz="20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r>
              <a:rPr lang="es-MX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Cost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de equipos en el mercado (</a:t>
            </a:r>
            <a:r>
              <a:rPr lang="es-MX" sz="2000" baseline="0" noProof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Mdp</a:t>
            </a:r>
            <a:r>
              <a:rPr lang="es-MX" sz="2000" baseline="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endParaRPr lang="es-MX" sz="2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MX" sz="20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accen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DD7-497F-8404-00C8BD63D037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 w="28575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7-497F-8404-00C8BD63D037}"/>
              </c:ext>
            </c:extLst>
          </c:dPt>
          <c:cat>
            <c:strRef>
              <c:f>Hoja1!$A$2:$A$5</c:f>
              <c:strCache>
                <c:ptCount val="4"/>
                <c:pt idx="0">
                  <c:v>Empresas competidoras</c:v>
                </c:pt>
                <c:pt idx="1">
                  <c:v>Vendedores ambulanes</c:v>
                </c:pt>
                <c:pt idx="2">
                  <c:v>DTA Xtreme</c:v>
                </c:pt>
                <c:pt idx="3">
                  <c:v>DTA eco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125</c:v>
                </c:pt>
                <c:pt idx="1">
                  <c:v>40</c:v>
                </c:pt>
                <c:pt idx="2">
                  <c:v>40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D7-497F-8404-00C8BD63D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99"/>
        <c:axId val="2085616064"/>
        <c:axId val="863983360"/>
      </c:barChart>
      <c:catAx>
        <c:axId val="20856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863983360"/>
        <c:crosses val="autoZero"/>
        <c:auto val="1"/>
        <c:lblAlgn val="ctr"/>
        <c:lblOffset val="100"/>
        <c:noMultiLvlLbl val="0"/>
      </c:catAx>
      <c:valAx>
        <c:axId val="86398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+mn-ea"/>
                <a:cs typeface="+mn-cs"/>
              </a:defRPr>
            </a:pPr>
            <a:endParaRPr lang="es-MX"/>
          </a:p>
        </c:txPr>
        <c:crossAx val="2085616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361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Implementación: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Análisis previo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los sistemas de riego a automatizar para definir los requerimientos previos como cableado, calidad de la energía eléctrica, cobertura de comunicación, entre otros;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de los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módulos de automatización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en los sistemas de riego y bombeo, esta etapa puede ser realizada tanto por nuestros instaladores como por los propios productores;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Instalación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de la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aplicación móvil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(gratuita) y alta a los sistemas instalados, procedimiento que también puede ser realizado por el propio productor debido a lo sencillo e intuitivo que resulta.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Both"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Protocolos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Existen protocolos escritos y detallados que incluyen las particularidades para equipos que siguen determinados estándares (configuraciones, códigos de colores, componentes específicos,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etc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). El sistema es muy intuitivo para el productor y no requiere de capacitación.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Costo de venta directa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(sin intermediarios):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Su costo varía en dependencia del dispositivo de hardware requerido de 8’000.00 a 24’000.00 MXN más IVA, a los que se les suma gastos de insumo en caso de necesitarse cableado extra, electroválvulas, sensores o mantenimiento previo.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Garantía: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Proveemos una garantía de 2 años, aunque es una solución de mantenimiento cero y contamos con monitoreo constante de los sistemas que nos permite alertar a los productores de incidentes, así como actualizaciones automáticas periódicas a sus sistemas.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22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Hitos</a:t>
            </a:r>
            <a:r>
              <a:rPr lang="en-US" b="1" dirty="0"/>
              <a:t> y </a:t>
            </a:r>
            <a:r>
              <a:rPr lang="en-US" b="1" dirty="0" err="1"/>
              <a:t>tiempos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spcBef>
                <a:spcPts val="1200"/>
              </a:spcBef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Encuentro inicial de análisis de suelo y asesoramiento (opcional)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 – 15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Selección del tipo de dispositivo que más se adecue a sus necesidades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Registro de información histórica de campo (opcional y altamente recomendado)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día.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Instalación del sistema en campo (puede contratarse o realizarlo el productor) </a:t>
            </a:r>
            <a:r>
              <a:rPr lang="es-MX" sz="1800" u="dotted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– 2 días.</a:t>
            </a:r>
          </a:p>
          <a:p>
            <a:pPr marL="285750" lvl="0" indent="-285750">
              <a:lnSpc>
                <a:spcPct val="150000"/>
              </a:lnSpc>
              <a:tabLst>
                <a:tab pos="5781040" algn="l"/>
              </a:tabLst>
            </a:pP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Diseña o carga el plan de riego que mejor se adapte a los cultivos </a:t>
            </a:r>
            <a:r>
              <a:rPr lang="es-MX" sz="1800" u="dotted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MX" sz="1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Inmediato.</a:t>
            </a: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8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809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369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98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5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025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24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está dirigido a la rama agrícola, dentro de la actividad primaria, en cualquier cadena productiva que utilice el riego, siendo útil para grandes, medianos y pequeños productores.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Modularidad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adaptarse a las necesidades de los clientes, así como el tránsito a la agricultura de precisión, sin la necesidad de realizar grandes inversiones por parte del agricultor, a partir de la adaptación de las tecnologías con que cuenta en la actualidad.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adopción de una sola tecnología de monitoreo podría apoyar a productores pequeños, por su bajo costo de inversión.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combinación de varias tecnologías es idónea para productores medianos o cooperativas agrícolas.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Mientras que el sistema integrado es conveniente para grandes empresas con cultivos a gran escala.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Esto implica que nuestra propuesta no esté limitada a un reducido segmento de clientes que cuente con un alto volumen productivo o fuerte capital de inversión. Las diferentes tecnologías que incluye permiten el trabajo en cultivos anuales, perennes, frutales e incluso, en hidroponía y jardinería. Con 36 usuarios activos, 5 en fase de adopción y más de 2’000 ha atendidas, dotamos a los agricultores de un sistema global de gestión del riego que permita la obtención de alimentos saludables, así como el incremento y realce de la salud de los </a:t>
            </a:r>
            <a:r>
              <a:rPr lang="es-MX" sz="1100" b="0" i="0" u="none" strike="noStrike" cap="none" dirty="0" err="1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agrosistemas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, la diversidad y la actividad biológica de los suelos.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Calibri" panose="020F0502020204030204" pitchFamily="34" charset="0"/>
                <a:cs typeface="Arial"/>
                <a:sym typeface="Arial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05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6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89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216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05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Indicadores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 de agua (sensores de flujo y presión);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Consumo eléctrico;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Roturas de bombas, motores, contactores eléctricos, válvulas, torceduras de equipos de movimiento continuo;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agua;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% ahorro de fertilizantes.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Aún no hablamos de incremento de productividad con tan pocos ciclos productivos, debido a que ésta puede estar asociada a otros factores ajenos a nuestro sistema. Por tanto, preferimos referirnos a </a:t>
            </a: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mejora de la rentabilidad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por la disminución de costos.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Nuestra tecnología ha representado entre un 30% y un 35% de ahorro en el consumo de agua por concepto de detección de roturas, atascos, salideros e interacción con las condiciones climáticas.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producciones más limpias, al garantizar mayor uniformidad del riego y disminuir el empleo de agroquímicos hasta en 30%.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Solo en roturas de motores, bombas y equipos de riego ha representado un ahorro de casi un 90%. Todo lo cual es observable al finalizar el primer ciclo productivo.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Adicionalmente, representa mayor tranquilidad y confianza en el proceso de irrigación, así como una disminución en el consumo de electricidad y gastos adicionales de combustible, al reducir la incidencia del productor y por el concepto de monitoreo presencial.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Todo esto contribuye a lograr producciones sostenibles y eficientes a lograr un mejor manejo de los recursos, ayuda a reducir los conflictos actuales por causa del uso del agua y contribuye a revertir el problema de la sequía en las regiones más afectadas del país.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De igual manera, se contribuye a reducir el impacto del mal manejo de los recursos naturales sobre la clase más pobre, debido a que el 74% de los pobres a nivel mundial son directamente afectados por la degradación de la tierra.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Se contribuye al cuidado del manto acuífero y a frenar la desertificación, así como la reducción de la degradación de los suelos (52% de la tierra utilizada para la agricultura se ve moderada o severamente afectada por la degradación del suelo). 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408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b="1" dirty="0"/>
              <a:t>GRACIAS!!!</a:t>
            </a:r>
            <a:endParaRPr sz="2400" b="1" dirty="0"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b="1" noProof="0" dirty="0"/>
              <a:t>Principales dolores de los productores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90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E37EA6F9-CF89-1E5B-AD24-725CFD60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>
            <a:extLst>
              <a:ext uri="{FF2B5EF4-FFF2-40B4-BE49-F238E27FC236}">
                <a16:creationId xmlns:a16="http://schemas.microsoft.com/office/drawing/2014/main" id="{8141997E-941E-225D-7FDD-7DB184F4F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DTA-Agrícola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. Solución 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propia y modular 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para la automatización para monitoreo y control inteligente en tiempo real de parcelas, sistemas de riego y bombeo.</a:t>
            </a: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Calibri" panose="020F0502020204030204" pitchFamily="34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Objetivo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Solucionar los problemas de afectación en cultivos y suelo que provocan la disminución de la productividad,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disminuyendo los riesgos asociados a factores químicos y físicos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los problemas ocasionados por el riego no uniforme, el derrame innecesario de agua y fertilizantes</a:t>
            </a:r>
            <a:r>
              <a:rPr lang="es-MX" sz="18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 sobre la base de la conjugación de tecnologías de Automatización, Comunicaciones e Inteligencia Artificial. Todo, desde una aplicación móvil realmente sencilla de manejar y un dispositivo acoplado a los equipos de riego y bombeo, que representan para el productor un ahorro en tiempo, combustible, agroquímicos y agua, contribuyendo a lograr producciones más limpias.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Así como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prevención de roturas de equipos de riego y bombeo, debido a atascos (en equipos de movimiento continuo) o taponeo en las tuberías (en equipos estacionarios),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El incremento de la capacidad de reacción del productor ante las fallas,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automatizar equipos muy antiguos y con múltiples adaptaciones que otras marcas no tomarían en consideración, </a:t>
            </a: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Prevenir insuficiencias en los niveles de agua y fallas de electricidad.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sz="1100" b="0" i="0" u="none" strike="noStrike" cap="none" dirty="0">
              <a:solidFill>
                <a:srgbClr val="000000"/>
              </a:solidFill>
              <a:latin typeface="Arial"/>
              <a:ea typeface="Times New Roman" panose="02020603050405020304" pitchFamily="18" charset="0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Adicionalmente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Brindamos al productor una herramienta para el monitoreo y control en tiempo real todos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tus sistemas de riego y bombeo desde un mismo lugar sin importar el lugar donde se encuentren, que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 no se puedan recorrer constantemente, con dificultad para detectar las fallas, 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prolongar su vida útil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, y ahorrar insumos como el combustible</a:t>
            </a:r>
            <a:r>
              <a:rPr lang="es-MX" sz="110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. </a:t>
            </a:r>
            <a:endParaRPr lang="en-US" sz="8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FAE82732-B9F2-8088-C1CF-A594B127A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89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947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90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819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MX" sz="1100" b="1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Características</a:t>
            </a: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Permite un alto nivel de integración a diferentes sistemas de riego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Independiente de la marca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Si son de movimiento continuo (pivotes) o estacionarios (aspersión, goteo, subterráneo, rodado, etc.),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sz="1100" b="0" i="0" u="none" strike="noStrike" cap="none" dirty="0">
                <a:solidFill>
                  <a:srgbClr val="000000"/>
                </a:solidFill>
                <a:latin typeface="Arial"/>
                <a:ea typeface="Times New Roman" panose="02020603050405020304" pitchFamily="18" charset="0"/>
                <a:cs typeface="Arial"/>
                <a:sym typeface="Arial"/>
              </a:rPr>
              <a:t>La localización, extensión o cantidad de sistemas.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PivotControl</a:t>
            </a:r>
            <a:r>
              <a:rPr lang="es-MX" dirty="0"/>
              <a:t>: Control de pivotes.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PivotMonitor</a:t>
            </a:r>
            <a:r>
              <a:rPr lang="es-MX" dirty="0"/>
              <a:t>: Monitoreo de pivotes (versión Lite).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MX" b="1" dirty="0" err="1"/>
              <a:t>DripControl</a:t>
            </a:r>
            <a:r>
              <a:rPr lang="es-MX" b="1" dirty="0"/>
              <a:t> : </a:t>
            </a:r>
            <a:r>
              <a:rPr lang="es-MX" dirty="0"/>
              <a:t>Control de riego estacionario.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s-MX" b="1" dirty="0" err="1"/>
              <a:t>PumpControl</a:t>
            </a:r>
            <a:r>
              <a:rPr lang="es-MX" dirty="0"/>
              <a:t>: Control de bombas.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58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1"/>
          <p:cNvPicPr preferRelativeResize="0"/>
          <p:nvPr userDrawn="1"/>
        </p:nvPicPr>
        <p:blipFill rotWithShape="1">
          <a:blip r:embed="rId3" cstate="hq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985" y="4742815"/>
            <a:ext cx="12220575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1"/>
          <p:cNvSpPr/>
          <p:nvPr/>
        </p:nvSpPr>
        <p:spPr>
          <a:xfrm>
            <a:off x="-14605" y="6575425"/>
            <a:ext cx="12220575" cy="35814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21"/>
          <p:cNvSpPr/>
          <p:nvPr userDrawn="1"/>
        </p:nvSpPr>
        <p:spPr>
          <a:xfrm>
            <a:off x="-6985" y="-77470"/>
            <a:ext cx="12206100" cy="4866000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chemeClr val="accent6">
                  <a:lumMod val="20000"/>
                  <a:lumOff val="80000"/>
                </a:schemeClr>
              </a:gs>
              <a:gs pos="100000">
                <a:srgbClr val="D6E3C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282CE9-57D7-4D1C-9381-383CBFC632E9}"/>
              </a:ext>
            </a:extLst>
          </p:cNvPr>
          <p:cNvGrpSpPr/>
          <p:nvPr userDrawn="1"/>
        </p:nvGrpSpPr>
        <p:grpSpPr>
          <a:xfrm>
            <a:off x="1257569" y="6575424"/>
            <a:ext cx="10677709" cy="254636"/>
            <a:chOff x="1280759" y="6575424"/>
            <a:chExt cx="10677709" cy="254636"/>
          </a:xfrm>
        </p:grpSpPr>
        <p:pic>
          <p:nvPicPr>
            <p:cNvPr id="16" name="Google Shape;10;p21">
              <a:extLst>
                <a:ext uri="{FF2B5EF4-FFF2-40B4-BE49-F238E27FC236}">
                  <a16:creationId xmlns:a16="http://schemas.microsoft.com/office/drawing/2014/main" id="{7AE8E946-44CB-4672-B38A-8AE387CDD550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0759" y="6628086"/>
              <a:ext cx="194534" cy="181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1;p21">
              <a:extLst>
                <a:ext uri="{FF2B5EF4-FFF2-40B4-BE49-F238E27FC236}">
                  <a16:creationId xmlns:a16="http://schemas.microsoft.com/office/drawing/2014/main" id="{FD17AFAD-BB3B-4EEE-8788-EDC1C699A03B}"/>
                </a:ext>
              </a:extLst>
            </p:cNvPr>
            <p:cNvSpPr txBox="1"/>
            <p:nvPr/>
          </p:nvSpPr>
          <p:spPr>
            <a:xfrm>
              <a:off x="1478923" y="6575424"/>
              <a:ext cx="10479545" cy="215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https://dtaamerica.com/dta-agricola   |            contact@dtaamerica.com    |            625 152 3176    |             5a # 501, Cuauhtémoc, Chihuahua, México 31500</a:t>
              </a:r>
              <a:endParaRPr dirty="0"/>
            </a:p>
          </p:txBody>
        </p:sp>
        <p:pic>
          <p:nvPicPr>
            <p:cNvPr id="18" name="Google Shape;12;p21">
              <a:extLst>
                <a:ext uri="{FF2B5EF4-FFF2-40B4-BE49-F238E27FC236}">
                  <a16:creationId xmlns:a16="http://schemas.microsoft.com/office/drawing/2014/main" id="{A01D3065-F503-4835-AF14-17AE335CD199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45895" y="6595513"/>
              <a:ext cx="194534" cy="23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3;p21">
              <a:extLst>
                <a:ext uri="{FF2B5EF4-FFF2-40B4-BE49-F238E27FC236}">
                  <a16:creationId xmlns:a16="http://schemas.microsoft.com/office/drawing/2014/main" id="{4202D410-2AD7-4B4F-A7A5-42D1314911CA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2404" y="6635626"/>
              <a:ext cx="156591" cy="19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14;p21">
              <a:extLst>
                <a:ext uri="{FF2B5EF4-FFF2-40B4-BE49-F238E27FC236}">
                  <a16:creationId xmlns:a16="http://schemas.microsoft.com/office/drawing/2014/main" id="{F1782F62-96C2-4A2A-805F-64308490C26C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2301" y="6642074"/>
              <a:ext cx="156591" cy="163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9C55ECF-1FB8-481C-9A77-CA14007509BC}"/>
              </a:ext>
            </a:extLst>
          </p:cNvPr>
          <p:cNvSpPr/>
          <p:nvPr userDrawn="1"/>
        </p:nvSpPr>
        <p:spPr>
          <a:xfrm>
            <a:off x="0" y="-77470"/>
            <a:ext cx="12205970" cy="6633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AA1E4D89-54B4-47DD-880C-C6EF59D32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5C7E6C3-814F-4E1A-87F5-35937D8C30A7}"/>
              </a:ext>
            </a:extLst>
          </p:cNvPr>
          <p:cNvSpPr/>
          <p:nvPr userDrawn="1"/>
        </p:nvSpPr>
        <p:spPr>
          <a:xfrm>
            <a:off x="0" y="-97971"/>
            <a:ext cx="12224657" cy="665117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3.wdp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1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0.sv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chart" Target="../charts/chart1.xml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microsoft.com/office/2007/relationships/hdphoto" Target="../media/hdphoto8.wdp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0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3.png"/><Relationship Id="rId18" Type="http://schemas.microsoft.com/office/2007/relationships/hdphoto" Target="../media/hdphoto13.wdp"/><Relationship Id="rId3" Type="http://schemas.openxmlformats.org/officeDocument/2006/relationships/image" Target="../media/image104.jpeg"/><Relationship Id="rId21" Type="http://schemas.openxmlformats.org/officeDocument/2006/relationships/image" Target="../media/image117.png"/><Relationship Id="rId7" Type="http://schemas.openxmlformats.org/officeDocument/2006/relationships/image" Target="../media/image108.jpeg"/><Relationship Id="rId12" Type="http://schemas.microsoft.com/office/2007/relationships/hdphoto" Target="../media/hdphoto10.wdp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image" Target="../media/image106.jpeg"/><Relationship Id="rId15" Type="http://schemas.openxmlformats.org/officeDocument/2006/relationships/image" Target="../media/image114.png"/><Relationship Id="rId23" Type="http://schemas.microsoft.com/office/2007/relationships/hdphoto" Target="../media/hdphoto2.wdp"/><Relationship Id="rId10" Type="http://schemas.openxmlformats.org/officeDocument/2006/relationships/image" Target="../media/image111.jpeg"/><Relationship Id="rId19" Type="http://schemas.openxmlformats.org/officeDocument/2006/relationships/image" Target="../media/image116.pn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Relationship Id="rId14" Type="http://schemas.microsoft.com/office/2007/relationships/hdphoto" Target="../media/hdphoto11.wdp"/><Relationship Id="rId2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29.png"/><Relationship Id="rId3" Type="http://schemas.openxmlformats.org/officeDocument/2006/relationships/image" Target="../media/image6.png"/><Relationship Id="rId7" Type="http://schemas.openxmlformats.org/officeDocument/2006/relationships/image" Target="../media/image126.png"/><Relationship Id="rId12" Type="http://schemas.microsoft.com/office/2007/relationships/hdphoto" Target="../media/hdphoto18.wdp"/><Relationship Id="rId2" Type="http://schemas.openxmlformats.org/officeDocument/2006/relationships/notesSlide" Target="../notesSlides/notesSlide25.xml"/><Relationship Id="rId16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microsoft.com/office/2007/relationships/hdphoto" Target="../media/hdphoto17.wdp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2.jpeg"/><Relationship Id="rId21" Type="http://schemas.openxmlformats.org/officeDocument/2006/relationships/image" Target="../media/image37.sv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jpeg"/><Relationship Id="rId23" Type="http://schemas.openxmlformats.org/officeDocument/2006/relationships/image" Target="../media/image39.png"/><Relationship Id="rId10" Type="http://schemas.openxmlformats.org/officeDocument/2006/relationships/image" Target="../media/image29.png"/><Relationship Id="rId19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Relationship Id="rId2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1BA62121-755F-46AB-AFC6-1551CE9A8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192000" cy="6653507"/>
          </a:xfrm>
          <a:prstGeom prst="rect">
            <a:avLst/>
          </a:prstGeom>
        </p:spPr>
      </p:pic>
      <p:pic>
        <p:nvPicPr>
          <p:cNvPr id="57" name="Google Shape;57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81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76045" y="420370"/>
            <a:ext cx="9926320" cy="2340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" name="Google Shape;58;p1"/>
          <p:cNvSpPr txBox="1"/>
          <p:nvPr/>
        </p:nvSpPr>
        <p:spPr>
          <a:xfrm>
            <a:off x="1302384" y="2496185"/>
            <a:ext cx="97720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b="0" i="1" u="none" strike="noStrike" cap="none" spc="1000" dirty="0">
                <a:solidFill>
                  <a:schemeClr val="accent6">
                    <a:lumMod val="75000"/>
                  </a:schemeClr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Tecnologías para un mañana</a:t>
            </a:r>
            <a:endParaRPr lang="es-MX" spc="1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ASESORÍAS Y ACOMPAÑAMIENTO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4A61CE5-46C5-FB3A-7257-E9A6C7379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11" y="1790885"/>
            <a:ext cx="2263620" cy="401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8310A06-CFDD-E6BB-EBFB-0C344A8D37AA}"/>
              </a:ext>
            </a:extLst>
          </p:cNvPr>
          <p:cNvSpPr txBox="1"/>
          <p:nvPr/>
        </p:nvSpPr>
        <p:spPr>
          <a:xfrm>
            <a:off x="3167796" y="1692361"/>
            <a:ext cx="554350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Riego y uso eficiente del agua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Agrícola sostenible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Producción de semillas de calidad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Análisis de seguridad de semilla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Manejo agroecológico de cultivos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s-MX" sz="360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Cursos y capacitaciones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BA6ADE-A8E8-812B-D580-D9F6E087D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9401" y="3933213"/>
            <a:ext cx="3219143" cy="241098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807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ED86B8F5-8FC2-1A18-0C9A-D6C78E1A9CFE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6" name="Google Shape;124;p6">
              <a:extLst>
                <a:ext uri="{FF2B5EF4-FFF2-40B4-BE49-F238E27FC236}">
                  <a16:creationId xmlns:a16="http://schemas.microsoft.com/office/drawing/2014/main" id="{38811ABB-E947-30FC-9CDE-25D2A73E41C8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FUNCIONAMIENTO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8" name="Google Shape;125;p6">
              <a:extLst>
                <a:ext uri="{FF2B5EF4-FFF2-40B4-BE49-F238E27FC236}">
                  <a16:creationId xmlns:a16="http://schemas.microsoft.com/office/drawing/2014/main" id="{638DA41E-8CAA-F17E-BFFD-A95CAFA4736A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4CD510A-24AD-3391-B6D3-8EEA47AD52A2}"/>
              </a:ext>
            </a:extLst>
          </p:cNvPr>
          <p:cNvGrpSpPr/>
          <p:nvPr/>
        </p:nvGrpSpPr>
        <p:grpSpPr>
          <a:xfrm>
            <a:off x="741190" y="281808"/>
            <a:ext cx="10709619" cy="5992321"/>
            <a:chOff x="257037" y="281808"/>
            <a:chExt cx="11598840" cy="6489864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448E9092-3123-BAC2-BD4A-1CED1ECB1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4332" y="281808"/>
              <a:ext cx="3204328" cy="1369037"/>
            </a:xfrm>
            <a:prstGeom prst="rect">
              <a:avLst/>
            </a:prstGeom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02207894-6891-9AEE-A511-CBC142A1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9108" y="4877267"/>
              <a:ext cx="2429651" cy="11978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0" name="Arco 59">
              <a:extLst>
                <a:ext uri="{FF2B5EF4-FFF2-40B4-BE49-F238E27FC236}">
                  <a16:creationId xmlns:a16="http://schemas.microsoft.com/office/drawing/2014/main" id="{DD489100-067E-6934-FEFF-01C13C5D9E48}"/>
                </a:ext>
              </a:extLst>
            </p:cNvPr>
            <p:cNvSpPr/>
            <p:nvPr/>
          </p:nvSpPr>
          <p:spPr>
            <a:xfrm rot="14124127" flipH="1">
              <a:off x="3005082" y="519397"/>
              <a:ext cx="1118870" cy="3701052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DB6A7E62-E736-F54E-D935-7D73FED74411}"/>
                </a:ext>
              </a:extLst>
            </p:cNvPr>
            <p:cNvGrpSpPr/>
            <p:nvPr/>
          </p:nvGrpSpPr>
          <p:grpSpPr>
            <a:xfrm>
              <a:off x="582356" y="4177153"/>
              <a:ext cx="1778568" cy="1778568"/>
              <a:chOff x="469419" y="4100581"/>
              <a:chExt cx="1778568" cy="1778568"/>
            </a:xfrm>
          </p:grpSpPr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ADBB3F0A-4ED1-9E9B-B374-65F16A7B59CB}"/>
                  </a:ext>
                </a:extLst>
              </p:cNvPr>
              <p:cNvGrpSpPr/>
              <p:nvPr/>
            </p:nvGrpSpPr>
            <p:grpSpPr>
              <a:xfrm>
                <a:off x="469419" y="4100581"/>
                <a:ext cx="1778568" cy="1778568"/>
                <a:chOff x="461030" y="4100581"/>
                <a:chExt cx="1778568" cy="1778568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65" name="Elipse 64">
                  <a:extLst>
                    <a:ext uri="{FF2B5EF4-FFF2-40B4-BE49-F238E27FC236}">
                      <a16:creationId xmlns:a16="http://schemas.microsoft.com/office/drawing/2014/main" id="{957BC9A4-ED24-DBE0-58BD-E729CC7CBF87}"/>
                    </a:ext>
                  </a:extLst>
                </p:cNvPr>
                <p:cNvSpPr/>
                <p:nvPr/>
              </p:nvSpPr>
              <p:spPr>
                <a:xfrm>
                  <a:off x="461030" y="4100581"/>
                  <a:ext cx="1778568" cy="1778568"/>
                </a:xfrm>
                <a:prstGeom prst="ellipse">
                  <a:avLst/>
                </a:prstGeom>
                <a:blipFill>
                  <a:blip r:embed="rId6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alphaModFix amt="20000"/>
                  </a:blip>
                  <a:tile tx="0" ty="0" sx="100000" sy="100000" flip="none" algn="tl"/>
                </a:blipFill>
                <a:ln w="57150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A646E5CD-BC39-65BA-D8B9-6C06515C1767}"/>
                    </a:ext>
                  </a:extLst>
                </p:cNvPr>
                <p:cNvSpPr/>
                <p:nvPr/>
              </p:nvSpPr>
              <p:spPr>
                <a:xfrm>
                  <a:off x="1283354" y="4884994"/>
                  <a:ext cx="209742" cy="20974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6C199FD4-5855-956B-03A1-9F4AEBF43A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930" y="4905912"/>
                <a:ext cx="709223" cy="464988"/>
              </a:xfrm>
              <a:prstGeom prst="rect">
                <a:avLst/>
              </a:prstGeom>
            </p:spPr>
          </p:pic>
        </p:grpSp>
        <p:grpSp>
          <p:nvGrpSpPr>
            <p:cNvPr id="67" name="Grupo 66">
              <a:extLst>
                <a:ext uri="{FF2B5EF4-FFF2-40B4-BE49-F238E27FC236}">
                  <a16:creationId xmlns:a16="http://schemas.microsoft.com/office/drawing/2014/main" id="{745CE872-6930-185A-B16A-B957CCD20459}"/>
                </a:ext>
              </a:extLst>
            </p:cNvPr>
            <p:cNvGrpSpPr/>
            <p:nvPr/>
          </p:nvGrpSpPr>
          <p:grpSpPr>
            <a:xfrm>
              <a:off x="257037" y="3230451"/>
              <a:ext cx="1778568" cy="1778568"/>
              <a:chOff x="469419" y="4100581"/>
              <a:chExt cx="1778568" cy="1778568"/>
            </a:xfrm>
          </p:grpSpPr>
          <p:grpSp>
            <p:nvGrpSpPr>
              <p:cNvPr id="68" name="Grupo 67">
                <a:extLst>
                  <a:ext uri="{FF2B5EF4-FFF2-40B4-BE49-F238E27FC236}">
                    <a16:creationId xmlns:a16="http://schemas.microsoft.com/office/drawing/2014/main" id="{2907C45B-7E81-C419-002F-1DD4C04CC464}"/>
                  </a:ext>
                </a:extLst>
              </p:cNvPr>
              <p:cNvGrpSpPr/>
              <p:nvPr/>
            </p:nvGrpSpPr>
            <p:grpSpPr>
              <a:xfrm>
                <a:off x="469419" y="4100581"/>
                <a:ext cx="1778568" cy="1778568"/>
                <a:chOff x="461030" y="4100581"/>
                <a:chExt cx="1778568" cy="1778568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7276E484-9862-195E-AD96-EB89DAC68916}"/>
                    </a:ext>
                  </a:extLst>
                </p:cNvPr>
                <p:cNvSpPr/>
                <p:nvPr/>
              </p:nvSpPr>
              <p:spPr>
                <a:xfrm>
                  <a:off x="461030" y="4100581"/>
                  <a:ext cx="1778568" cy="1778568"/>
                </a:xfrm>
                <a:prstGeom prst="ellipse">
                  <a:avLst/>
                </a:prstGeom>
                <a:blipFill>
                  <a:blip r:embed="rId6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alphaModFix amt="20000"/>
                  </a:blip>
                  <a:tile tx="0" ty="0" sx="100000" sy="100000" flip="none" algn="tl"/>
                </a:blipFill>
                <a:ln w="57150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F60867F8-8581-A141-D950-9E2217BEA054}"/>
                    </a:ext>
                  </a:extLst>
                </p:cNvPr>
                <p:cNvSpPr/>
                <p:nvPr/>
              </p:nvSpPr>
              <p:spPr>
                <a:xfrm>
                  <a:off x="1283354" y="4884994"/>
                  <a:ext cx="209742" cy="20974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69" name="Imagen 68">
                <a:extLst>
                  <a:ext uri="{FF2B5EF4-FFF2-40B4-BE49-F238E27FC236}">
                    <a16:creationId xmlns:a16="http://schemas.microsoft.com/office/drawing/2014/main" id="{B534DEA8-345B-4D9B-BFAD-F95043BC7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930" y="4905912"/>
                <a:ext cx="709223" cy="464988"/>
              </a:xfrm>
              <a:prstGeom prst="rect">
                <a:avLst/>
              </a:prstGeom>
            </p:spPr>
          </p:pic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E32FD417-3E75-4CAF-27C9-61E76AD76478}"/>
                </a:ext>
              </a:extLst>
            </p:cNvPr>
            <p:cNvGrpSpPr/>
            <p:nvPr/>
          </p:nvGrpSpPr>
          <p:grpSpPr>
            <a:xfrm>
              <a:off x="1879206" y="4993104"/>
              <a:ext cx="1778568" cy="1778568"/>
              <a:chOff x="469419" y="4100581"/>
              <a:chExt cx="1778568" cy="1778568"/>
            </a:xfrm>
          </p:grpSpPr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B54D0A1C-DD26-53E1-D230-0139306DA031}"/>
                  </a:ext>
                </a:extLst>
              </p:cNvPr>
              <p:cNvGrpSpPr/>
              <p:nvPr/>
            </p:nvGrpSpPr>
            <p:grpSpPr>
              <a:xfrm>
                <a:off x="469419" y="4100581"/>
                <a:ext cx="1778568" cy="1778568"/>
                <a:chOff x="461030" y="4100581"/>
                <a:chExt cx="1778568" cy="1778568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8A61E779-89A2-BEA0-C925-5F7C8DFFC010}"/>
                    </a:ext>
                  </a:extLst>
                </p:cNvPr>
                <p:cNvSpPr/>
                <p:nvPr/>
              </p:nvSpPr>
              <p:spPr>
                <a:xfrm>
                  <a:off x="461030" y="4100581"/>
                  <a:ext cx="1778568" cy="1778568"/>
                </a:xfrm>
                <a:prstGeom prst="ellipse">
                  <a:avLst/>
                </a:prstGeom>
                <a:blipFill>
                  <a:blip r:embed="rId6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alphaModFix amt="20000"/>
                  </a:blip>
                  <a:tile tx="0" ty="0" sx="100000" sy="100000" flip="none" algn="tl"/>
                </a:blipFill>
                <a:ln w="57150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76" name="Elipse 75">
                  <a:extLst>
                    <a:ext uri="{FF2B5EF4-FFF2-40B4-BE49-F238E27FC236}">
                      <a16:creationId xmlns:a16="http://schemas.microsoft.com/office/drawing/2014/main" id="{607A1E07-CA03-D8EE-6BD7-C15E781685A8}"/>
                    </a:ext>
                  </a:extLst>
                </p:cNvPr>
                <p:cNvSpPr/>
                <p:nvPr/>
              </p:nvSpPr>
              <p:spPr>
                <a:xfrm>
                  <a:off x="1283354" y="4884994"/>
                  <a:ext cx="209742" cy="20974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74" name="Imagen 73">
                <a:extLst>
                  <a:ext uri="{FF2B5EF4-FFF2-40B4-BE49-F238E27FC236}">
                    <a16:creationId xmlns:a16="http://schemas.microsoft.com/office/drawing/2014/main" id="{0B2376C4-AF2D-455A-67F7-004AE5FF9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930" y="4905912"/>
                <a:ext cx="709223" cy="464988"/>
              </a:xfrm>
              <a:prstGeom prst="rect">
                <a:avLst/>
              </a:prstGeom>
            </p:spPr>
          </p:pic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5D725A42-5A17-3BC0-2403-E866CDD8D09F}"/>
                </a:ext>
              </a:extLst>
            </p:cNvPr>
            <p:cNvGrpSpPr/>
            <p:nvPr/>
          </p:nvGrpSpPr>
          <p:grpSpPr>
            <a:xfrm>
              <a:off x="2723480" y="3988329"/>
              <a:ext cx="1778568" cy="1778568"/>
              <a:chOff x="469419" y="4100581"/>
              <a:chExt cx="1778568" cy="1778568"/>
            </a:xfrm>
          </p:grpSpPr>
          <p:grpSp>
            <p:nvGrpSpPr>
              <p:cNvPr id="78" name="Grupo 77">
                <a:extLst>
                  <a:ext uri="{FF2B5EF4-FFF2-40B4-BE49-F238E27FC236}">
                    <a16:creationId xmlns:a16="http://schemas.microsoft.com/office/drawing/2014/main" id="{E3A8BD01-F6F3-7F77-A6B8-B9AC15FF9280}"/>
                  </a:ext>
                </a:extLst>
              </p:cNvPr>
              <p:cNvGrpSpPr/>
              <p:nvPr/>
            </p:nvGrpSpPr>
            <p:grpSpPr>
              <a:xfrm>
                <a:off x="469419" y="4100581"/>
                <a:ext cx="1778568" cy="1778568"/>
                <a:chOff x="461030" y="4100581"/>
                <a:chExt cx="1778568" cy="1778568"/>
              </a:xfrm>
              <a:scene3d>
                <a:camera prst="isometricOffAxis2Top"/>
                <a:lightRig rig="threePt" dir="t"/>
              </a:scene3d>
            </p:grpSpPr>
            <p:sp>
              <p:nvSpPr>
                <p:cNvPr id="80" name="Elipse 79">
                  <a:extLst>
                    <a:ext uri="{FF2B5EF4-FFF2-40B4-BE49-F238E27FC236}">
                      <a16:creationId xmlns:a16="http://schemas.microsoft.com/office/drawing/2014/main" id="{A8E9113E-0A00-BA58-5393-E52895B24F3F}"/>
                    </a:ext>
                  </a:extLst>
                </p:cNvPr>
                <p:cNvSpPr/>
                <p:nvPr/>
              </p:nvSpPr>
              <p:spPr>
                <a:xfrm>
                  <a:off x="461030" y="4100581"/>
                  <a:ext cx="1778568" cy="1778568"/>
                </a:xfrm>
                <a:prstGeom prst="ellipse">
                  <a:avLst/>
                </a:prstGeom>
                <a:blipFill>
                  <a:blip r:embed="rId6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alphaModFix amt="20000"/>
                  </a:blip>
                  <a:tile tx="0" ty="0" sx="100000" sy="100000" flip="none" algn="tl"/>
                </a:blipFill>
                <a:ln w="57150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  <p:sp>
              <p:nvSpPr>
                <p:cNvPr id="81" name="Elipse 80">
                  <a:extLst>
                    <a:ext uri="{FF2B5EF4-FFF2-40B4-BE49-F238E27FC236}">
                      <a16:creationId xmlns:a16="http://schemas.microsoft.com/office/drawing/2014/main" id="{A61FB949-4657-5254-FEB4-3552E26923FF}"/>
                    </a:ext>
                  </a:extLst>
                </p:cNvPr>
                <p:cNvSpPr/>
                <p:nvPr/>
              </p:nvSpPr>
              <p:spPr>
                <a:xfrm>
                  <a:off x="1283354" y="4884994"/>
                  <a:ext cx="209742" cy="20974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pic>
            <p:nvPicPr>
              <p:cNvPr id="79" name="Imagen 78">
                <a:extLst>
                  <a:ext uri="{FF2B5EF4-FFF2-40B4-BE49-F238E27FC236}">
                    <a16:creationId xmlns:a16="http://schemas.microsoft.com/office/drawing/2014/main" id="{31850512-9213-C176-6892-CDCC7FE94A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4930" y="4905912"/>
                <a:ext cx="709223" cy="464988"/>
              </a:xfrm>
              <a:prstGeom prst="rect">
                <a:avLst/>
              </a:prstGeom>
            </p:spPr>
          </p:pic>
        </p:grpSp>
        <p:pic>
          <p:nvPicPr>
            <p:cNvPr id="83" name="Imagen 82">
              <a:extLst>
                <a:ext uri="{FF2B5EF4-FFF2-40B4-BE49-F238E27FC236}">
                  <a16:creationId xmlns:a16="http://schemas.microsoft.com/office/drawing/2014/main" id="{97D51B3E-7035-EEEB-E36F-382FFE41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6226" y="3824950"/>
              <a:ext cx="2429651" cy="11978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5" name="Imagen 84">
              <a:extLst>
                <a:ext uri="{FF2B5EF4-FFF2-40B4-BE49-F238E27FC236}">
                  <a16:creationId xmlns:a16="http://schemas.microsoft.com/office/drawing/2014/main" id="{B117711C-E25E-34B1-DFCF-C3D22D8EE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19741" y="3407299"/>
              <a:ext cx="836136" cy="677558"/>
            </a:xfrm>
            <a:prstGeom prst="rect">
              <a:avLst/>
            </a:prstGeom>
          </p:spPr>
        </p:pic>
        <p:sp>
          <p:nvSpPr>
            <p:cNvPr id="87" name="Arco 86">
              <a:extLst>
                <a:ext uri="{FF2B5EF4-FFF2-40B4-BE49-F238E27FC236}">
                  <a16:creationId xmlns:a16="http://schemas.microsoft.com/office/drawing/2014/main" id="{5772AE6B-1D2F-CF00-1EB6-9CAE44164A0B}"/>
                </a:ext>
              </a:extLst>
            </p:cNvPr>
            <p:cNvSpPr/>
            <p:nvPr/>
          </p:nvSpPr>
          <p:spPr>
            <a:xfrm rot="13464111" flipH="1">
              <a:off x="3194763" y="804515"/>
              <a:ext cx="1118870" cy="4408127"/>
            </a:xfrm>
            <a:prstGeom prst="arc">
              <a:avLst>
                <a:gd name="adj1" fmla="val 16706841"/>
                <a:gd name="adj2" fmla="val 5052599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8" name="Arco 87">
              <a:extLst>
                <a:ext uri="{FF2B5EF4-FFF2-40B4-BE49-F238E27FC236}">
                  <a16:creationId xmlns:a16="http://schemas.microsoft.com/office/drawing/2014/main" id="{D4CADDB7-3337-D091-1E4F-92F6BA6F26F9}"/>
                </a:ext>
              </a:extLst>
            </p:cNvPr>
            <p:cNvSpPr/>
            <p:nvPr/>
          </p:nvSpPr>
          <p:spPr>
            <a:xfrm rot="12482877" flipH="1">
              <a:off x="4607548" y="1309766"/>
              <a:ext cx="1118870" cy="3188210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89" name="Arco 88">
              <a:extLst>
                <a:ext uri="{FF2B5EF4-FFF2-40B4-BE49-F238E27FC236}">
                  <a16:creationId xmlns:a16="http://schemas.microsoft.com/office/drawing/2014/main" id="{20691498-CEE3-8292-0076-7A161D66BC78}"/>
                </a:ext>
              </a:extLst>
            </p:cNvPr>
            <p:cNvSpPr/>
            <p:nvPr/>
          </p:nvSpPr>
          <p:spPr>
            <a:xfrm rot="12752956" flipH="1">
              <a:off x="3992065" y="1164897"/>
              <a:ext cx="1755012" cy="4895597"/>
            </a:xfrm>
            <a:prstGeom prst="arc">
              <a:avLst>
                <a:gd name="adj1" fmla="val 16706841"/>
                <a:gd name="adj2" fmla="val 5052599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0" name="Arco 89">
              <a:extLst>
                <a:ext uri="{FF2B5EF4-FFF2-40B4-BE49-F238E27FC236}">
                  <a16:creationId xmlns:a16="http://schemas.microsoft.com/office/drawing/2014/main" id="{4B8AE616-F958-2D3A-1294-CA1DDFC07B5B}"/>
                </a:ext>
              </a:extLst>
            </p:cNvPr>
            <p:cNvSpPr/>
            <p:nvPr/>
          </p:nvSpPr>
          <p:spPr>
            <a:xfrm rot="19083929" flipH="1">
              <a:off x="8185435" y="1110095"/>
              <a:ext cx="1118870" cy="3173324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1" name="Arco 90">
              <a:extLst>
                <a:ext uri="{FF2B5EF4-FFF2-40B4-BE49-F238E27FC236}">
                  <a16:creationId xmlns:a16="http://schemas.microsoft.com/office/drawing/2014/main" id="{6A45C93F-F7A5-127A-200E-30C8DE4DEF39}"/>
                </a:ext>
              </a:extLst>
            </p:cNvPr>
            <p:cNvSpPr/>
            <p:nvPr/>
          </p:nvSpPr>
          <p:spPr>
            <a:xfrm rot="20556875" flipH="1">
              <a:off x="7171912" y="1412338"/>
              <a:ext cx="1118870" cy="3701052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2" name="Imagen 91">
              <a:extLst>
                <a:ext uri="{FF2B5EF4-FFF2-40B4-BE49-F238E27FC236}">
                  <a16:creationId xmlns:a16="http://schemas.microsoft.com/office/drawing/2014/main" id="{337B79BD-8BBD-D572-17ED-FC198BF9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75741" y="4294620"/>
              <a:ext cx="2441450" cy="2038611"/>
            </a:xfrm>
            <a:prstGeom prst="rect">
              <a:avLst/>
            </a:prstGeom>
          </p:spPr>
        </p:pic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A4D59BB2-39EB-ECBB-3D75-D3E49FACB17E}"/>
                </a:ext>
              </a:extLst>
            </p:cNvPr>
            <p:cNvCxnSpPr/>
            <p:nvPr/>
          </p:nvCxnSpPr>
          <p:spPr>
            <a:xfrm flipV="1">
              <a:off x="6644535" y="1770528"/>
              <a:ext cx="0" cy="2756586"/>
            </a:xfrm>
            <a:prstGeom prst="straightConnector1">
              <a:avLst/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Arco 94">
              <a:extLst>
                <a:ext uri="{FF2B5EF4-FFF2-40B4-BE49-F238E27FC236}">
                  <a16:creationId xmlns:a16="http://schemas.microsoft.com/office/drawing/2014/main" id="{FBBA21FC-2C50-43C0-0558-B1D292D045F9}"/>
                </a:ext>
              </a:extLst>
            </p:cNvPr>
            <p:cNvSpPr/>
            <p:nvPr/>
          </p:nvSpPr>
          <p:spPr>
            <a:xfrm rot="14124127" flipH="1">
              <a:off x="3005080" y="519398"/>
              <a:ext cx="1118870" cy="3701052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6" name="Arco 95">
              <a:extLst>
                <a:ext uri="{FF2B5EF4-FFF2-40B4-BE49-F238E27FC236}">
                  <a16:creationId xmlns:a16="http://schemas.microsoft.com/office/drawing/2014/main" id="{9D80B24B-15BB-AC97-8099-D167AA0CCB09}"/>
                </a:ext>
              </a:extLst>
            </p:cNvPr>
            <p:cNvSpPr/>
            <p:nvPr/>
          </p:nvSpPr>
          <p:spPr>
            <a:xfrm rot="13464111" flipH="1">
              <a:off x="3194761" y="804516"/>
              <a:ext cx="1118870" cy="4408127"/>
            </a:xfrm>
            <a:prstGeom prst="arc">
              <a:avLst>
                <a:gd name="adj1" fmla="val 16706841"/>
                <a:gd name="adj2" fmla="val 5052599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7" name="Arco 96">
              <a:extLst>
                <a:ext uri="{FF2B5EF4-FFF2-40B4-BE49-F238E27FC236}">
                  <a16:creationId xmlns:a16="http://schemas.microsoft.com/office/drawing/2014/main" id="{4D41F586-63F1-8DDC-734F-ADC0A25CB2F3}"/>
                </a:ext>
              </a:extLst>
            </p:cNvPr>
            <p:cNvSpPr/>
            <p:nvPr/>
          </p:nvSpPr>
          <p:spPr>
            <a:xfrm rot="12482877" flipH="1">
              <a:off x="4607546" y="1309767"/>
              <a:ext cx="1118870" cy="3188210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98" name="Arco 97">
              <a:extLst>
                <a:ext uri="{FF2B5EF4-FFF2-40B4-BE49-F238E27FC236}">
                  <a16:creationId xmlns:a16="http://schemas.microsoft.com/office/drawing/2014/main" id="{8CAFF057-1094-97E5-B617-0CEC3FE74E7B}"/>
                </a:ext>
              </a:extLst>
            </p:cNvPr>
            <p:cNvSpPr/>
            <p:nvPr/>
          </p:nvSpPr>
          <p:spPr>
            <a:xfrm rot="12752956" flipH="1">
              <a:off x="3992064" y="1164897"/>
              <a:ext cx="1755012" cy="4895597"/>
            </a:xfrm>
            <a:prstGeom prst="arc">
              <a:avLst>
                <a:gd name="adj1" fmla="val 16706841"/>
                <a:gd name="adj2" fmla="val 5052599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99" name="Conector recto de flecha 98">
              <a:extLst>
                <a:ext uri="{FF2B5EF4-FFF2-40B4-BE49-F238E27FC236}">
                  <a16:creationId xmlns:a16="http://schemas.microsoft.com/office/drawing/2014/main" id="{843299CF-94AE-B539-7A86-A8FD34E36A20}"/>
                </a:ext>
              </a:extLst>
            </p:cNvPr>
            <p:cNvCxnSpPr/>
            <p:nvPr/>
          </p:nvCxnSpPr>
          <p:spPr>
            <a:xfrm flipV="1">
              <a:off x="6644534" y="1770528"/>
              <a:ext cx="0" cy="275658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Arco 99">
              <a:extLst>
                <a:ext uri="{FF2B5EF4-FFF2-40B4-BE49-F238E27FC236}">
                  <a16:creationId xmlns:a16="http://schemas.microsoft.com/office/drawing/2014/main" id="{8582BF0F-4F13-3FCA-377B-31960EBF38FE}"/>
                </a:ext>
              </a:extLst>
            </p:cNvPr>
            <p:cNvSpPr/>
            <p:nvPr/>
          </p:nvSpPr>
          <p:spPr>
            <a:xfrm rot="14124127" flipH="1">
              <a:off x="3005079" y="519398"/>
              <a:ext cx="1118870" cy="3701052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1" name="Arco 100">
              <a:extLst>
                <a:ext uri="{FF2B5EF4-FFF2-40B4-BE49-F238E27FC236}">
                  <a16:creationId xmlns:a16="http://schemas.microsoft.com/office/drawing/2014/main" id="{5F46C89E-7266-D7EC-D239-3224A17514C2}"/>
                </a:ext>
              </a:extLst>
            </p:cNvPr>
            <p:cNvSpPr/>
            <p:nvPr/>
          </p:nvSpPr>
          <p:spPr>
            <a:xfrm rot="13464111" flipH="1">
              <a:off x="3194760" y="804516"/>
              <a:ext cx="1118870" cy="4408127"/>
            </a:xfrm>
            <a:prstGeom prst="arc">
              <a:avLst>
                <a:gd name="adj1" fmla="val 16706841"/>
                <a:gd name="adj2" fmla="val 5052599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2" name="Arco 101">
              <a:extLst>
                <a:ext uri="{FF2B5EF4-FFF2-40B4-BE49-F238E27FC236}">
                  <a16:creationId xmlns:a16="http://schemas.microsoft.com/office/drawing/2014/main" id="{A43273FA-B13F-1EE6-1590-19D4C3EB2474}"/>
                </a:ext>
              </a:extLst>
            </p:cNvPr>
            <p:cNvSpPr/>
            <p:nvPr/>
          </p:nvSpPr>
          <p:spPr>
            <a:xfrm rot="12482877" flipH="1">
              <a:off x="4607545" y="1309767"/>
              <a:ext cx="1118870" cy="3188210"/>
            </a:xfrm>
            <a:prstGeom prst="arc">
              <a:avLst>
                <a:gd name="adj1" fmla="val 16706841"/>
                <a:gd name="adj2" fmla="val 4819883"/>
              </a:avLst>
            </a:prstGeom>
            <a:ln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9C4F987-CA9E-6FA5-73B8-B311E9686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41514" y="5121640"/>
              <a:ext cx="827172" cy="1376179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9055000-8043-CD2A-F770-8FC6522A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687228">
              <a:off x="10199982" y="588650"/>
              <a:ext cx="1121369" cy="21318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Arco 4">
              <a:extLst>
                <a:ext uri="{FF2B5EF4-FFF2-40B4-BE49-F238E27FC236}">
                  <a16:creationId xmlns:a16="http://schemas.microsoft.com/office/drawing/2014/main" id="{BE57CE37-9217-F3DD-8C7E-6F6B61317DF0}"/>
                </a:ext>
              </a:extLst>
            </p:cNvPr>
            <p:cNvSpPr/>
            <p:nvPr/>
          </p:nvSpPr>
          <p:spPr>
            <a:xfrm rot="6334527" flipH="1">
              <a:off x="8276355" y="111783"/>
              <a:ext cx="1321373" cy="2695507"/>
            </a:xfrm>
            <a:prstGeom prst="arc">
              <a:avLst>
                <a:gd name="adj1" fmla="val 17542215"/>
                <a:gd name="adj2" fmla="val 4340175"/>
              </a:avLst>
            </a:prstGeom>
            <a:ln w="57150">
              <a:solidFill>
                <a:schemeClr val="accent6">
                  <a:lumMod val="75000"/>
                </a:schemeClr>
              </a:solidFill>
              <a:prstDash val="sysDash"/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0746F26-7BA2-1CBF-4770-2EBD7568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65330" y="991691"/>
              <a:ext cx="2400841" cy="63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DAEA75F-FB3F-9C87-814C-59EB0792424A}"/>
                </a:ext>
              </a:extLst>
            </p:cNvPr>
            <p:cNvSpPr txBox="1"/>
            <p:nvPr/>
          </p:nvSpPr>
          <p:spPr>
            <a:xfrm>
              <a:off x="6000685" y="626242"/>
              <a:ext cx="795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Nube</a:t>
              </a: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51F3D96-F9F3-0BF7-945B-449738F3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986885">
              <a:off x="1285271" y="3273839"/>
              <a:ext cx="979423" cy="939814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6A3DE84-F2C0-6FD8-8181-8CDE0EF8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986885">
              <a:off x="1636369" y="4305640"/>
              <a:ext cx="979423" cy="939814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89A9EE7-0BC9-A8C3-153B-EC5AB3C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986885">
              <a:off x="3734841" y="4133633"/>
              <a:ext cx="979423" cy="93981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32432D2E-C19B-2DE3-D6DC-105B4D38D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986885">
              <a:off x="2941223" y="5339823"/>
              <a:ext cx="979423" cy="93981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0F9E9F2-55C5-643C-1E3C-FE0AE9631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4717" y="5470951"/>
              <a:ext cx="836136" cy="677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43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PASOS PARA IMPLEMENTACIÓN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B2920D2-FBF0-9CE5-1BD4-B94FBEA43349}"/>
              </a:ext>
            </a:extLst>
          </p:cNvPr>
          <p:cNvGrpSpPr/>
          <p:nvPr/>
        </p:nvGrpSpPr>
        <p:grpSpPr>
          <a:xfrm>
            <a:off x="2272284" y="1343925"/>
            <a:ext cx="7647431" cy="4893647"/>
            <a:chOff x="2215529" y="1283314"/>
            <a:chExt cx="7647431" cy="4893647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2237C9B-9F1E-EC29-E3D6-371BEDB20D1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3393466" y="5026100"/>
              <a:ext cx="2743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C22BD56A-9BD5-BA23-7287-9B488068BFAA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 flipH="1">
              <a:off x="3393468" y="4026804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F601E164-AE80-36AA-C8E3-3517D79C30A5}"/>
                </a:ext>
              </a:extLst>
            </p:cNvPr>
            <p:cNvCxnSpPr>
              <a:stCxn id="15" idx="2"/>
              <a:endCxn id="18" idx="0"/>
            </p:cNvCxnSpPr>
            <p:nvPr/>
          </p:nvCxnSpPr>
          <p:spPr>
            <a:xfrm>
              <a:off x="3390726" y="3027508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D90E5A3C-FFEB-1F35-E882-2AF60EEC6967}"/>
                </a:ext>
              </a:extLst>
            </p:cNvPr>
            <p:cNvCxnSpPr>
              <a:stCxn id="12" idx="2"/>
              <a:endCxn id="16" idx="0"/>
            </p:cNvCxnSpPr>
            <p:nvPr/>
          </p:nvCxnSpPr>
          <p:spPr>
            <a:xfrm flipH="1">
              <a:off x="3393468" y="2028212"/>
              <a:ext cx="2741" cy="394039"/>
            </a:xfrm>
            <a:prstGeom prst="line">
              <a:avLst/>
            </a:prstGeom>
            <a:ln w="63500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B06BA3F6-8D9E-325E-0FE4-14C700F5FF71}"/>
                </a:ext>
              </a:extLst>
            </p:cNvPr>
            <p:cNvGrpSpPr/>
            <p:nvPr/>
          </p:nvGrpSpPr>
          <p:grpSpPr>
            <a:xfrm>
              <a:off x="3090833" y="1422955"/>
              <a:ext cx="605269" cy="605269"/>
              <a:chOff x="847106" y="1498746"/>
              <a:chExt cx="410488" cy="410488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7A02A94C-D438-4CFD-C24C-4082A5B4F973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2" name="Arco 11">
                <a:extLst>
                  <a:ext uri="{FF2B5EF4-FFF2-40B4-BE49-F238E27FC236}">
                    <a16:creationId xmlns:a16="http://schemas.microsoft.com/office/drawing/2014/main" id="{3C50DA58-BE3F-DA9A-6385-C2E2EE03E238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noFill/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0E5757D7-3C39-6965-2FD9-4B1280A3711A}"/>
                </a:ext>
              </a:extLst>
            </p:cNvPr>
            <p:cNvGrpSpPr/>
            <p:nvPr/>
          </p:nvGrpSpPr>
          <p:grpSpPr>
            <a:xfrm>
              <a:off x="3090833" y="2422251"/>
              <a:ext cx="605269" cy="605269"/>
              <a:chOff x="847106" y="1498746"/>
              <a:chExt cx="410488" cy="410488"/>
            </a:xfrm>
          </p:grpSpPr>
          <p:sp>
            <p:nvSpPr>
              <p:cNvPr id="15" name="Arco 14">
                <a:extLst>
                  <a:ext uri="{FF2B5EF4-FFF2-40B4-BE49-F238E27FC236}">
                    <a16:creationId xmlns:a16="http://schemas.microsoft.com/office/drawing/2014/main" id="{A8E42926-CAF3-E05D-DBE9-5A24F67E33DD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2D235CD5-5FF2-1F99-4F63-90C7B0092F44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6C63C43-951D-14CB-7A9E-863F21CF40CB}"/>
                </a:ext>
              </a:extLst>
            </p:cNvPr>
            <p:cNvGrpSpPr/>
            <p:nvPr/>
          </p:nvGrpSpPr>
          <p:grpSpPr>
            <a:xfrm>
              <a:off x="3090833" y="3421547"/>
              <a:ext cx="605269" cy="605269"/>
              <a:chOff x="847106" y="1498746"/>
              <a:chExt cx="410488" cy="410488"/>
            </a:xfrm>
          </p:grpSpPr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1AFC5608-BE56-2D59-5E7F-17BAEA2FBCAA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5B4A5287-DF97-9FDA-61B9-43E53D43DB51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55DEC0E-DA21-4D0C-6682-99D9406F55F0}"/>
                </a:ext>
              </a:extLst>
            </p:cNvPr>
            <p:cNvGrpSpPr/>
            <p:nvPr/>
          </p:nvGrpSpPr>
          <p:grpSpPr>
            <a:xfrm>
              <a:off x="3090833" y="4420843"/>
              <a:ext cx="605269" cy="605269"/>
              <a:chOff x="847106" y="1498746"/>
              <a:chExt cx="410488" cy="410488"/>
            </a:xfrm>
          </p:grpSpPr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DFF7FF8F-578A-5BCC-B96F-872A349ECB8E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4DA60A01-98FA-9185-44BA-6AF36BC2ABC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6E1D1070-5C29-A545-5AF3-BA8598633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1725589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61A57DB-CC0F-E391-1CCB-7A7ED3945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2724885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8153F400-5554-22D2-3DAB-EDDA95237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3724181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329EB3C0-4541-C433-2F32-360BCF4265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4723477"/>
              <a:ext cx="875303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31E5764E-93D7-79F9-B754-19B55B76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529" y="5722773"/>
              <a:ext cx="875303" cy="0"/>
            </a:xfrm>
            <a:prstGeom prst="line">
              <a:avLst/>
            </a:prstGeom>
            <a:ln w="38100">
              <a:solidFill>
                <a:srgbClr val="70AD4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8072083-B040-BA77-5C66-51C1C00B794E}"/>
                </a:ext>
              </a:extLst>
            </p:cNvPr>
            <p:cNvGrpSpPr/>
            <p:nvPr/>
          </p:nvGrpSpPr>
          <p:grpSpPr>
            <a:xfrm>
              <a:off x="3090832" y="5420139"/>
              <a:ext cx="605269" cy="605269"/>
              <a:chOff x="847106" y="1498746"/>
              <a:chExt cx="410488" cy="410488"/>
            </a:xfrm>
          </p:grpSpPr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D5D58B46-7431-F1CE-AFA3-E686631285FF}"/>
                  </a:ext>
                </a:extLst>
              </p:cNvPr>
              <p:cNvSpPr/>
              <p:nvPr/>
            </p:nvSpPr>
            <p:spPr>
              <a:xfrm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7D61518F-F025-D20D-4198-16FA14E8F76B}"/>
                  </a:ext>
                </a:extLst>
              </p:cNvPr>
              <p:cNvSpPr/>
              <p:nvPr/>
            </p:nvSpPr>
            <p:spPr>
              <a:xfrm flipH="1">
                <a:off x="847106" y="1498746"/>
                <a:ext cx="410488" cy="410488"/>
              </a:xfrm>
              <a:prstGeom prst="arc">
                <a:avLst>
                  <a:gd name="adj1" fmla="val 16200000"/>
                  <a:gd name="adj2" fmla="val 5431137"/>
                </a:avLst>
              </a:prstGeom>
              <a:ln w="111125"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rgbClr val="115E21"/>
                  </a:solidFill>
                </a:endParaRPr>
              </a:p>
            </p:txBody>
          </p:sp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5363B65-016D-0B6F-1D90-97E4138B716B}"/>
                </a:ext>
              </a:extLst>
            </p:cNvPr>
            <p:cNvSpPr txBox="1"/>
            <p:nvPr/>
          </p:nvSpPr>
          <p:spPr>
            <a:xfrm>
              <a:off x="3897933" y="1283314"/>
              <a:ext cx="5965027" cy="48936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spcAft>
                  <a:spcPts val="18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Encuentro inicial</a:t>
              </a:r>
              <a: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Análisis de suelo y asesoramiento (opcional)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Selección del dispositivo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que más se adecue a sus necesidades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Registro de información </a:t>
              </a:r>
              <a:b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Historial de campo (opcional y altamente recomendado)</a:t>
              </a:r>
            </a:p>
            <a:p>
              <a:pPr lvl="0">
                <a:spcAft>
                  <a:spcPts val="15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Instalación del sistema en campo 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Puede contratarse o realizarlo 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lvl="0">
                <a:spcAft>
                  <a:spcPts val="1200"/>
                </a:spcAft>
                <a:tabLst>
                  <a:tab pos="5781040" algn="l"/>
                </a:tabLst>
              </a:pPr>
              <a:r>
                <a:rPr lang="es-MX" sz="2800" b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Diseño o carga el plan de riego</a:t>
              </a:r>
              <a:br>
                <a:rPr lang="es-MX" sz="2800" dirty="0">
                  <a:solidFill>
                    <a:srgbClr val="115E21"/>
                  </a:solidFill>
                  <a:latin typeface="Agency FB" panose="020B0503020202020204" pitchFamily="34" charset="0"/>
                </a:rPr>
              </a:br>
              <a:r>
                <a:rPr lang="es-MX" sz="24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base al mejor se adapte a los cultivos</a:t>
              </a:r>
              <a:endParaRPr lang="es-MX" sz="4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934D9DE-82C0-4183-0588-AA7B6C583D1B}"/>
                </a:ext>
              </a:extLst>
            </p:cNvPr>
            <p:cNvSpPr txBox="1"/>
            <p:nvPr/>
          </p:nvSpPr>
          <p:spPr>
            <a:xfrm>
              <a:off x="2330025" y="1283314"/>
              <a:ext cx="606256" cy="4503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  <a:p>
              <a:pPr>
                <a:spcAft>
                  <a:spcPts val="5000"/>
                </a:spcAft>
              </a:pPr>
              <a:r>
                <a:rPr lang="es-MX" sz="2400" b="1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es-MX" sz="2400" b="1" u="sng" baseline="300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</a:t>
              </a:r>
            </a:p>
          </p:txBody>
        </p:sp>
        <p:pic>
          <p:nvPicPr>
            <p:cNvPr id="49" name="Gráfico 48" descr="Investigación con relleno sólido">
              <a:extLst>
                <a:ext uri="{FF2B5EF4-FFF2-40B4-BE49-F238E27FC236}">
                  <a16:creationId xmlns:a16="http://schemas.microsoft.com/office/drawing/2014/main" id="{7DBE54A8-385F-4A29-BD21-6FF71BB3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500" y="1527451"/>
              <a:ext cx="403056" cy="403056"/>
            </a:xfrm>
            <a:prstGeom prst="rect">
              <a:avLst/>
            </a:prstGeom>
          </p:spPr>
        </p:pic>
        <p:pic>
          <p:nvPicPr>
            <p:cNvPr id="51" name="Gráfico 50" descr="Portapapeles parcialmente comprobado con relleno sólido">
              <a:extLst>
                <a:ext uri="{FF2B5EF4-FFF2-40B4-BE49-F238E27FC236}">
                  <a16:creationId xmlns:a16="http://schemas.microsoft.com/office/drawing/2014/main" id="{97FFEBA6-4F9D-67BF-9C85-D632D91BE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89500" y="5521245"/>
              <a:ext cx="403056" cy="403056"/>
            </a:xfrm>
            <a:prstGeom prst="rect">
              <a:avLst/>
            </a:prstGeom>
          </p:spPr>
        </p:pic>
        <p:pic>
          <p:nvPicPr>
            <p:cNvPr id="53" name="Gráfico 52" descr="Proteger con relleno sólido">
              <a:extLst>
                <a:ext uri="{FF2B5EF4-FFF2-40B4-BE49-F238E27FC236}">
                  <a16:creationId xmlns:a16="http://schemas.microsoft.com/office/drawing/2014/main" id="{E5545577-7205-9519-7DD7-42A2E5DB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9500" y="4522798"/>
              <a:ext cx="403056" cy="403056"/>
            </a:xfrm>
            <a:prstGeom prst="rect">
              <a:avLst/>
            </a:prstGeom>
          </p:spPr>
        </p:pic>
        <p:pic>
          <p:nvPicPr>
            <p:cNvPr id="55" name="Gráfico 54" descr="energía renovable con relleno sólido">
              <a:extLst>
                <a:ext uri="{FF2B5EF4-FFF2-40B4-BE49-F238E27FC236}">
                  <a16:creationId xmlns:a16="http://schemas.microsoft.com/office/drawing/2014/main" id="{BE527000-6DB1-8DCF-EAB8-519346D8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9500" y="2525900"/>
              <a:ext cx="403056" cy="403056"/>
            </a:xfrm>
            <a:prstGeom prst="rect">
              <a:avLst/>
            </a:prstGeom>
          </p:spPr>
        </p:pic>
        <p:pic>
          <p:nvPicPr>
            <p:cNvPr id="59" name="Gráfico 58" descr="Gráfico de barras con relleno sólido">
              <a:extLst>
                <a:ext uri="{FF2B5EF4-FFF2-40B4-BE49-F238E27FC236}">
                  <a16:creationId xmlns:a16="http://schemas.microsoft.com/office/drawing/2014/main" id="{4D93F420-F3AC-3175-22DF-77A4DB22B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89500" y="3524349"/>
              <a:ext cx="403056" cy="40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71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INFORMACIÓN DEL SUELO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52055B6-2EE1-2318-2BD6-C4169EA51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665" y="1724781"/>
            <a:ext cx="2086114" cy="18334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655C90-6683-C3FE-17FC-8682670AE3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539" y="1174308"/>
            <a:ext cx="2438400" cy="2383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36548E-B6FB-B1CB-E501-00AE49A1B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821665"/>
            <a:ext cx="12191999" cy="37229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75E98F-AB40-57AC-436F-71450E519D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98" t="10170" r="22629" b="10105"/>
          <a:stretch/>
        </p:blipFill>
        <p:spPr>
          <a:xfrm>
            <a:off x="5517942" y="2444783"/>
            <a:ext cx="2305868" cy="3937238"/>
          </a:xfrm>
          <a:prstGeom prst="rect">
            <a:avLst/>
          </a:prstGeom>
          <a:effectLst>
            <a:glow rad="50800">
              <a:schemeClr val="bg1">
                <a:alpha val="87000"/>
              </a:schemeClr>
            </a:glow>
          </a:effectLst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D812C8-D6B5-55B9-03EA-ADB687389C28}"/>
              </a:ext>
            </a:extLst>
          </p:cNvPr>
          <p:cNvCxnSpPr/>
          <p:nvPr/>
        </p:nvCxnSpPr>
        <p:spPr>
          <a:xfrm>
            <a:off x="7471007" y="5781937"/>
            <a:ext cx="2512089" cy="0"/>
          </a:xfrm>
          <a:prstGeom prst="line">
            <a:avLst/>
          </a:prstGeom>
          <a:ln w="38100"/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9E59C25-D596-95A6-AE50-6CA35F4F1DAE}"/>
              </a:ext>
            </a:extLst>
          </p:cNvPr>
          <p:cNvCxnSpPr>
            <a:cxnSpLocks/>
          </p:cNvCxnSpPr>
          <p:nvPr/>
        </p:nvCxnSpPr>
        <p:spPr>
          <a:xfrm>
            <a:off x="7691718" y="4885995"/>
            <a:ext cx="0" cy="753704"/>
          </a:xfrm>
          <a:prstGeom prst="line">
            <a:avLst/>
          </a:prstGeom>
          <a:ln w="38100">
            <a:headEnd type="arrow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BBE343A-80C8-1729-EB7A-5B47DBC29110}"/>
              </a:ext>
            </a:extLst>
          </p:cNvPr>
          <p:cNvSpPr txBox="1"/>
          <p:nvPr/>
        </p:nvSpPr>
        <p:spPr>
          <a:xfrm>
            <a:off x="7863590" y="4894639"/>
            <a:ext cx="2154757" cy="707886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Profundidad efectiva</a:t>
            </a:r>
          </a:p>
          <a:p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90% aprovechamiento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909D1E40-C638-0621-2339-027C40A6D6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257"/>
          <a:stretch/>
        </p:blipFill>
        <p:spPr>
          <a:xfrm>
            <a:off x="9754961" y="-1"/>
            <a:ext cx="1478250" cy="636033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1965FEE-7381-55A2-5BC8-C6DF07BAD4B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163" y="518415"/>
            <a:ext cx="5440630" cy="2009798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B4D15F08-0F51-17F2-F5B2-2FBD6C3DD4ED}"/>
              </a:ext>
            </a:extLst>
          </p:cNvPr>
          <p:cNvSpPr/>
          <p:nvPr/>
        </p:nvSpPr>
        <p:spPr>
          <a:xfrm>
            <a:off x="10737850" y="3555104"/>
            <a:ext cx="158750" cy="6962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5803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ANÁLISIS DE LA TECNOLOGÍA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15F61130-AEFD-8185-DC82-988D9C80A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982500"/>
              </p:ext>
            </p:extLst>
          </p:nvPr>
        </p:nvGraphicFramePr>
        <p:xfrm>
          <a:off x="340281" y="1185851"/>
          <a:ext cx="11511438" cy="517334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57462">
                  <a:extLst>
                    <a:ext uri="{9D8B030D-6E8A-4147-A177-3AD203B41FA5}">
                      <a16:colId xmlns:a16="http://schemas.microsoft.com/office/drawing/2014/main" val="4187828334"/>
                    </a:ext>
                  </a:extLst>
                </a:gridCol>
                <a:gridCol w="3446809">
                  <a:extLst>
                    <a:ext uri="{9D8B030D-6E8A-4147-A177-3AD203B41FA5}">
                      <a16:colId xmlns:a16="http://schemas.microsoft.com/office/drawing/2014/main" val="3398495114"/>
                    </a:ext>
                  </a:extLst>
                </a:gridCol>
                <a:gridCol w="3188801">
                  <a:extLst>
                    <a:ext uri="{9D8B030D-6E8A-4147-A177-3AD203B41FA5}">
                      <a16:colId xmlns:a16="http://schemas.microsoft.com/office/drawing/2014/main" val="1467045810"/>
                    </a:ext>
                  </a:extLst>
                </a:gridCol>
                <a:gridCol w="3318366">
                  <a:extLst>
                    <a:ext uri="{9D8B030D-6E8A-4147-A177-3AD203B41FA5}">
                      <a16:colId xmlns:a16="http://schemas.microsoft.com/office/drawing/2014/main" val="1208972774"/>
                    </a:ext>
                  </a:extLst>
                </a:gridCol>
              </a:tblGrid>
              <a:tr h="225425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CRITERIOS</a:t>
                      </a:r>
                      <a:endParaRPr lang="es-MX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OPCIÓN 1</a:t>
                      </a:r>
                      <a:endParaRPr lang="es-MX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OPCIÓN 2</a:t>
                      </a:r>
                      <a:endParaRPr lang="es-MX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OPCIÓN 3</a:t>
                      </a:r>
                      <a:endParaRPr lang="es-MX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3E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1039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r>
                        <a:rPr lang="es-MX" sz="20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EQUIPO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90170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DripControl</a:t>
                      </a: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 AG3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s-MX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DripControl</a:t>
                      </a: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 AG7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982663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s-MX" sz="20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PivotControl</a:t>
                      </a: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serie Pv66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428075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b="1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BENEFICIOS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Orientado a riego estacionario.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3 parcelas a la vez</a:t>
                      </a: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un equipo de bombeo.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Orientado a riego estacionario.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7 parcelas a la vez.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un equipo de bombeo.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Orientado a pivotes.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Manejo de un equipo de bombeo.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Más simple de instalar.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408341"/>
                  </a:ext>
                </a:extLst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DESVENTAJAS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Limitado número de parcelas.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admite actuadores que requieran dos o más líneas de control.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Requiere más insumos.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admite actuadores que requieran dos o más líneas de control.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recomienda un instalador.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29861"/>
                  </a:ext>
                </a:extLst>
              </a:tr>
              <a:tr h="48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INSTALACIÓN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– 2 días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horas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21939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COSTOS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Económico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s-MX" sz="2400" b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Costoso</a:t>
                      </a:r>
                      <a:endParaRPr lang="es-MX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Económico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769578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ES" sz="2000" b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NOTAS</a:t>
                      </a:r>
                      <a:endParaRPr lang="es-MX" sz="200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Admite actuadores: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Normalmente cerrados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</a:t>
                      </a:r>
                      <a:r>
                        <a:rPr lang="es-MX" sz="2000" dirty="0" err="1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latch</a:t>
                      </a: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requiere una versión especial para actuadores multilíneas.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Admite actuadores: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Normalmente cerrados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</a:t>
                      </a:r>
                      <a:r>
                        <a:rPr lang="es-MX" sz="2000" dirty="0" err="1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latch</a:t>
                      </a: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requiere una versión especial para actuadores multilíneas.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depende de: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Cantidad de torres o ha.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Marca del pivote.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MX" sz="2000" dirty="0">
                          <a:solidFill>
                            <a:srgbClr val="000000"/>
                          </a:solidFill>
                          <a:effectLst/>
                          <a:latin typeface="Agency FB" panose="020B0503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Antigüedad del equipo.</a:t>
                      </a:r>
                      <a:endParaRPr lang="es-MX" sz="2000" dirty="0"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511837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A94774F2-5C4C-4CFD-050A-D72B3968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04" y="1584631"/>
            <a:ext cx="573074" cy="43285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CF81C5-74D8-CE63-BB53-5ED4BCB27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779" y="1447519"/>
            <a:ext cx="667267" cy="6402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1F6750-0802-38D6-0CC6-561EF0E68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051" y="1447519"/>
            <a:ext cx="794055" cy="5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5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REGISTRO DE INFORMACIÓN PREVIA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8E2D422-3A2F-03C5-37A9-AE36F9588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" t="1073" r="697" b="1371"/>
          <a:stretch/>
        </p:blipFill>
        <p:spPr>
          <a:xfrm>
            <a:off x="1675805" y="-18108"/>
            <a:ext cx="8634131" cy="66085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549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C2922F4-882B-225C-9F70-17F70623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55" y="1126584"/>
            <a:ext cx="6584315" cy="2952750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FA848CCF-A1CE-CB4B-F593-2F44A49286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/>
          <a:stretch/>
        </p:blipFill>
        <p:spPr bwMode="auto">
          <a:xfrm>
            <a:off x="1330055" y="4278959"/>
            <a:ext cx="3266759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 descr="Imagen que contiene exterior, medidor&#10;&#10;Descripción generada automáticamente">
            <a:extLst>
              <a:ext uri="{FF2B5EF4-FFF2-40B4-BE49-F238E27FC236}">
                <a16:creationId xmlns:a16="http://schemas.microsoft.com/office/drawing/2014/main" id="{258FD0D2-7C69-1FDB-4FB8-E5811AAF8F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/>
          <a:stretch/>
        </p:blipFill>
        <p:spPr bwMode="auto">
          <a:xfrm>
            <a:off x="4824460" y="4278959"/>
            <a:ext cx="3089910" cy="19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D9AD9A-4127-370A-04C5-48393F655C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469" b="686"/>
          <a:stretch/>
        </p:blipFill>
        <p:spPr bwMode="auto">
          <a:xfrm>
            <a:off x="8339928" y="1126584"/>
            <a:ext cx="2403685" cy="5148785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oogle Shape;123;p6">
            <a:extLst>
              <a:ext uri="{FF2B5EF4-FFF2-40B4-BE49-F238E27FC236}">
                <a16:creationId xmlns:a16="http://schemas.microsoft.com/office/drawing/2014/main" id="{5DE7798E-6633-860F-59C5-30C0DD4ECC3C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>
              <a:extLst>
                <a:ext uri="{FF2B5EF4-FFF2-40B4-BE49-F238E27FC236}">
                  <a16:creationId xmlns:a16="http://schemas.microsoft.com/office/drawing/2014/main" id="{F0348429-2FA6-B23D-6351-A548766C1417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>
              <a:extLst>
                <a:ext uri="{FF2B5EF4-FFF2-40B4-BE49-F238E27FC236}">
                  <a16:creationId xmlns:a16="http://schemas.microsoft.com/office/drawing/2014/main" id="{471FF71F-D458-D393-56EE-7F3A2AE5EEF1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89460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INSTALACIÓN EN CAMPO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C43C69E6-1309-2080-C94E-43A53520B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2082">
            <a:off x="-427808" y="2350150"/>
            <a:ext cx="5524768" cy="3030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9AB80C-23EE-088D-8637-BA44A3D0C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6689">
            <a:off x="5393241" y="2754884"/>
            <a:ext cx="4937847" cy="27676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231D89A-82F8-570D-1C48-499F5A3BC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74837">
            <a:off x="9320634" y="4294374"/>
            <a:ext cx="2953407" cy="16553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5E75862-5AB0-9546-964E-BE6A84478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0935">
            <a:off x="4995005" y="1487511"/>
            <a:ext cx="2955948" cy="16080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8C4393-6CD3-B4FA-61EC-888710E04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75190">
            <a:off x="2941412" y="4767053"/>
            <a:ext cx="2490952" cy="13525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E5AECC-C28B-FEB4-C49F-7AC9CDFB6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059" y="58625"/>
            <a:ext cx="4170941" cy="20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Implementación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PLAN DE RIEGO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D3C474D4-2D29-D2F6-4837-875FDEBC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25" y="1663830"/>
            <a:ext cx="2296988" cy="46192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AFDBAA-FDD6-DD47-60B8-01614540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819" y="1669829"/>
            <a:ext cx="2296987" cy="4613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69DCC92-17EF-587E-AE65-CC8A2B44546B}"/>
              </a:ext>
            </a:extLst>
          </p:cNvPr>
          <p:cNvCxnSpPr>
            <a:cxnSpLocks/>
          </p:cNvCxnSpPr>
          <p:nvPr/>
        </p:nvCxnSpPr>
        <p:spPr>
          <a:xfrm flipV="1">
            <a:off x="2354325" y="2695399"/>
            <a:ext cx="1406677" cy="6980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DEA6932-0014-0282-923F-7B8A47709CE1}"/>
              </a:ext>
            </a:extLst>
          </p:cNvPr>
          <p:cNvCxnSpPr>
            <a:cxnSpLocks/>
          </p:cNvCxnSpPr>
          <p:nvPr/>
        </p:nvCxnSpPr>
        <p:spPr>
          <a:xfrm>
            <a:off x="2354325" y="3649717"/>
            <a:ext cx="1406677" cy="20973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364AB09-D04E-84A3-5B2E-5770C8F35542}"/>
              </a:ext>
            </a:extLst>
          </p:cNvPr>
          <p:cNvSpPr/>
          <p:nvPr/>
        </p:nvSpPr>
        <p:spPr>
          <a:xfrm>
            <a:off x="662160" y="3393440"/>
            <a:ext cx="1692165" cy="256277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5DBCC41-8CAE-B5DB-8ECB-B2534B641462}"/>
              </a:ext>
            </a:extLst>
          </p:cNvPr>
          <p:cNvCxnSpPr>
            <a:cxnSpLocks/>
          </p:cNvCxnSpPr>
          <p:nvPr/>
        </p:nvCxnSpPr>
        <p:spPr>
          <a:xfrm flipV="1">
            <a:off x="3523820" y="2695399"/>
            <a:ext cx="237182" cy="1176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6063FFBF-C97B-C048-F30F-C861FD34DA35}"/>
              </a:ext>
            </a:extLst>
          </p:cNvPr>
          <p:cNvCxnSpPr>
            <a:cxnSpLocks/>
          </p:cNvCxnSpPr>
          <p:nvPr/>
        </p:nvCxnSpPr>
        <p:spPr>
          <a:xfrm>
            <a:off x="3523820" y="5391150"/>
            <a:ext cx="242262" cy="3559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ED5AF4A1-94C6-D935-A6A8-2FF96817E44C}"/>
              </a:ext>
            </a:extLst>
          </p:cNvPr>
          <p:cNvSpPr/>
          <p:nvPr/>
        </p:nvSpPr>
        <p:spPr>
          <a:xfrm>
            <a:off x="6369269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6C52A0A7-E0B1-05AF-4976-CBF322F78362}"/>
              </a:ext>
            </a:extLst>
          </p:cNvPr>
          <p:cNvSpPr/>
          <p:nvPr/>
        </p:nvSpPr>
        <p:spPr>
          <a:xfrm>
            <a:off x="9160916" y="1716380"/>
            <a:ext cx="2679659" cy="1857136"/>
          </a:xfrm>
          <a:prstGeom prst="roundRect">
            <a:avLst>
              <a:gd name="adj" fmla="val 2041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4A852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0287975D-9659-6C0B-748D-ADC564CC87A4}"/>
              </a:ext>
            </a:extLst>
          </p:cNvPr>
          <p:cNvGrpSpPr/>
          <p:nvPr/>
        </p:nvGrpSpPr>
        <p:grpSpPr>
          <a:xfrm>
            <a:off x="6257724" y="3601499"/>
            <a:ext cx="5586955" cy="2780395"/>
            <a:chOff x="6257724" y="3601499"/>
            <a:chExt cx="5586955" cy="2780395"/>
          </a:xfrm>
        </p:grpSpPr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64D1AF2C-D712-360B-9F74-BFEB6F1A8278}"/>
                </a:ext>
              </a:extLst>
            </p:cNvPr>
            <p:cNvCxnSpPr/>
            <p:nvPr/>
          </p:nvCxnSpPr>
          <p:spPr>
            <a:xfrm>
              <a:off x="6369269" y="4309241"/>
              <a:ext cx="5475410" cy="19648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B551161-62BE-391A-8161-F80FEB957B19}"/>
                </a:ext>
              </a:extLst>
            </p:cNvPr>
            <p:cNvGrpSpPr/>
            <p:nvPr/>
          </p:nvGrpSpPr>
          <p:grpSpPr>
            <a:xfrm>
              <a:off x="10088892" y="5125426"/>
              <a:ext cx="524933" cy="657022"/>
              <a:chOff x="10940068" y="5431705"/>
              <a:chExt cx="524933" cy="657022"/>
            </a:xfrm>
          </p:grpSpPr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02A73223-1115-6307-81A0-2AFD3AFC9EA9}"/>
                  </a:ext>
                </a:extLst>
              </p:cNvPr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74" name="Imagen 73">
                  <a:extLst>
                    <a:ext uri="{FF2B5EF4-FFF2-40B4-BE49-F238E27FC236}">
                      <a16:creationId xmlns:a16="http://schemas.microsoft.com/office/drawing/2014/main" id="{97AD78C6-3706-1410-32AC-0067BD864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5" name="Elipse 74">
                  <a:extLst>
                    <a:ext uri="{FF2B5EF4-FFF2-40B4-BE49-F238E27FC236}">
                      <a16:creationId xmlns:a16="http://schemas.microsoft.com/office/drawing/2014/main" id="{B0714A40-A39A-170C-A80C-352B3CE3D0E9}"/>
                    </a:ext>
                  </a:extLst>
                </p:cNvPr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C2F5B428-4A06-0032-A7D7-CD416BB1E467}"/>
                  </a:ext>
                </a:extLst>
              </p:cNvPr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105</a:t>
                </a:r>
              </a:p>
            </p:txBody>
          </p:sp>
        </p:grpSp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E1AAE0E6-F05F-84D8-4BAE-AB207772154F}"/>
                </a:ext>
              </a:extLst>
            </p:cNvPr>
            <p:cNvGrpSpPr/>
            <p:nvPr/>
          </p:nvGrpSpPr>
          <p:grpSpPr>
            <a:xfrm>
              <a:off x="9465878" y="4900072"/>
              <a:ext cx="524933" cy="657022"/>
              <a:chOff x="10152668" y="5150688"/>
              <a:chExt cx="524933" cy="657022"/>
            </a:xfrm>
          </p:grpSpPr>
          <p:grpSp>
            <p:nvGrpSpPr>
              <p:cNvPr id="70" name="Grupo 69">
                <a:extLst>
                  <a:ext uri="{FF2B5EF4-FFF2-40B4-BE49-F238E27FC236}">
                    <a16:creationId xmlns:a16="http://schemas.microsoft.com/office/drawing/2014/main" id="{33932F4E-D7FE-0E5C-4487-CDE42FC5392A}"/>
                  </a:ext>
                </a:extLst>
              </p:cNvPr>
              <p:cNvGrpSpPr/>
              <p:nvPr/>
            </p:nvGrpSpPr>
            <p:grpSpPr>
              <a:xfrm>
                <a:off x="10152668" y="51506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71" name="Imagen 70">
                  <a:extLst>
                    <a:ext uri="{FF2B5EF4-FFF2-40B4-BE49-F238E27FC236}">
                      <a16:creationId xmlns:a16="http://schemas.microsoft.com/office/drawing/2014/main" id="{6B65E0B7-6FF1-479A-8E2A-D20DE95F5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2" name="Elipse 71">
                  <a:extLst>
                    <a:ext uri="{FF2B5EF4-FFF2-40B4-BE49-F238E27FC236}">
                      <a16:creationId xmlns:a16="http://schemas.microsoft.com/office/drawing/2014/main" id="{82D8474E-8231-C7A1-70C7-7B75B055DA43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121F65CF-1F92-AD2A-EB4B-F402075249B6}"/>
                  </a:ext>
                </a:extLst>
              </p:cNvPr>
              <p:cNvSpPr txBox="1"/>
              <p:nvPr/>
            </p:nvSpPr>
            <p:spPr>
              <a:xfrm>
                <a:off x="10221138" y="5195133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85</a:t>
                </a:r>
              </a:p>
            </p:txBody>
          </p:sp>
        </p:grpSp>
        <p:grpSp>
          <p:nvGrpSpPr>
            <p:cNvPr id="85" name="Grupo 84">
              <a:extLst>
                <a:ext uri="{FF2B5EF4-FFF2-40B4-BE49-F238E27FC236}">
                  <a16:creationId xmlns:a16="http://schemas.microsoft.com/office/drawing/2014/main" id="{194383EF-9DB7-B27A-9260-C61876A7BB81}"/>
                </a:ext>
              </a:extLst>
            </p:cNvPr>
            <p:cNvGrpSpPr/>
            <p:nvPr/>
          </p:nvGrpSpPr>
          <p:grpSpPr>
            <a:xfrm>
              <a:off x="8872475" y="4690683"/>
              <a:ext cx="524933" cy="657022"/>
              <a:chOff x="9312742" y="4845888"/>
              <a:chExt cx="524933" cy="657022"/>
            </a:xfrm>
          </p:grpSpPr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5CF80609-E31E-9A05-548A-AE2860267B3A}"/>
                  </a:ext>
                </a:extLst>
              </p:cNvPr>
              <p:cNvGrpSpPr/>
              <p:nvPr/>
            </p:nvGrpSpPr>
            <p:grpSpPr>
              <a:xfrm>
                <a:off x="9312742" y="4845888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5" name="Imagen 64">
                  <a:extLst>
                    <a:ext uri="{FF2B5EF4-FFF2-40B4-BE49-F238E27FC236}">
                      <a16:creationId xmlns:a16="http://schemas.microsoft.com/office/drawing/2014/main" id="{04282ACA-AC56-B2BF-61B6-2514D5263A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6" name="Elipse 65">
                  <a:extLst>
                    <a:ext uri="{FF2B5EF4-FFF2-40B4-BE49-F238E27FC236}">
                      <a16:creationId xmlns:a16="http://schemas.microsoft.com/office/drawing/2014/main" id="{361E68B0-851A-4496-E00F-9FCA86B0DCDF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48092A27-A56D-C933-0646-F7E6E2E818A8}"/>
                  </a:ext>
                </a:extLst>
              </p:cNvPr>
              <p:cNvSpPr txBox="1"/>
              <p:nvPr/>
            </p:nvSpPr>
            <p:spPr>
              <a:xfrm>
                <a:off x="9381212" y="4891917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65</a:t>
                </a: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4B5718B5-055F-BEAD-BCDD-9688953B22D4}"/>
                </a:ext>
              </a:extLst>
            </p:cNvPr>
            <p:cNvGrpSpPr/>
            <p:nvPr/>
          </p:nvGrpSpPr>
          <p:grpSpPr>
            <a:xfrm>
              <a:off x="6715642" y="3916440"/>
              <a:ext cx="524933" cy="657022"/>
              <a:chOff x="6845099" y="3962603"/>
              <a:chExt cx="524933" cy="657022"/>
            </a:xfrm>
          </p:grpSpPr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20A6F847-C718-BE42-46D7-60C97A3F30BF}"/>
                  </a:ext>
                </a:extLst>
              </p:cNvPr>
              <p:cNvGrpSpPr/>
              <p:nvPr/>
            </p:nvGrpSpPr>
            <p:grpSpPr>
              <a:xfrm>
                <a:off x="6845099" y="396260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62" name="Imagen 61">
                  <a:extLst>
                    <a:ext uri="{FF2B5EF4-FFF2-40B4-BE49-F238E27FC236}">
                      <a16:creationId xmlns:a16="http://schemas.microsoft.com/office/drawing/2014/main" id="{8FA783CC-BDB7-720A-5B64-3057B9F0AD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3" name="Elipse 62">
                  <a:extLst>
                    <a:ext uri="{FF2B5EF4-FFF2-40B4-BE49-F238E27FC236}">
                      <a16:creationId xmlns:a16="http://schemas.microsoft.com/office/drawing/2014/main" id="{B3BFFD54-221E-DD01-96FA-7949C9838022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C27FB2C-12D9-75B3-9A47-023126463EBB}"/>
                  </a:ext>
                </a:extLst>
              </p:cNvPr>
              <p:cNvSpPr txBox="1"/>
              <p:nvPr/>
            </p:nvSpPr>
            <p:spPr>
              <a:xfrm>
                <a:off x="6913569" y="4015519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0</a:t>
                </a:r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F6FD89B9-CB10-327B-7B80-8E90D6FAF4F0}"/>
                </a:ext>
              </a:extLst>
            </p:cNvPr>
            <p:cNvGrpSpPr/>
            <p:nvPr/>
          </p:nvGrpSpPr>
          <p:grpSpPr>
            <a:xfrm>
              <a:off x="6257724" y="3753053"/>
              <a:ext cx="524933" cy="657022"/>
              <a:chOff x="6257724" y="3753053"/>
              <a:chExt cx="524933" cy="657022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00862D7F-9080-7FEB-4CC6-B270FD5456B8}"/>
                  </a:ext>
                </a:extLst>
              </p:cNvPr>
              <p:cNvGrpSpPr/>
              <p:nvPr/>
            </p:nvGrpSpPr>
            <p:grpSpPr>
              <a:xfrm>
                <a:off x="6257724" y="3753053"/>
                <a:ext cx="524933" cy="657022"/>
                <a:chOff x="6257724" y="3753053"/>
                <a:chExt cx="524933" cy="657022"/>
              </a:xfrm>
            </p:grpSpPr>
            <p:pic>
              <p:nvPicPr>
                <p:cNvPr id="52" name="Imagen 51">
                  <a:extLst>
                    <a:ext uri="{FF2B5EF4-FFF2-40B4-BE49-F238E27FC236}">
                      <a16:creationId xmlns:a16="http://schemas.microsoft.com/office/drawing/2014/main" id="{2063F665-42D7-7D53-EA0A-6C8E6BBAC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7724" y="3753053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Elipse 58">
                  <a:extLst>
                    <a:ext uri="{FF2B5EF4-FFF2-40B4-BE49-F238E27FC236}">
                      <a16:creationId xmlns:a16="http://schemas.microsoft.com/office/drawing/2014/main" id="{8E7AB419-5FA0-56F2-8D25-0D24246510B4}"/>
                    </a:ext>
                  </a:extLst>
                </p:cNvPr>
                <p:cNvSpPr/>
                <p:nvPr/>
              </p:nvSpPr>
              <p:spPr>
                <a:xfrm>
                  <a:off x="6470650" y="4312416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ECF4E3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CBD5D6ED-4889-BB92-6C05-9E83E76D1F44}"/>
                  </a:ext>
                </a:extLst>
              </p:cNvPr>
              <p:cNvSpPr txBox="1"/>
              <p:nvPr/>
            </p:nvSpPr>
            <p:spPr>
              <a:xfrm>
                <a:off x="6326905" y="3799186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–7</a:t>
                </a:r>
              </a:p>
            </p:txBody>
          </p:sp>
        </p:grp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3BF83596-4349-3553-7AC4-86355CC59DEC}"/>
                </a:ext>
              </a:extLst>
            </p:cNvPr>
            <p:cNvSpPr txBox="1"/>
            <p:nvPr/>
          </p:nvSpPr>
          <p:spPr>
            <a:xfrm>
              <a:off x="8037545" y="4003441"/>
              <a:ext cx="2288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Plan de Riego</a:t>
              </a:r>
            </a:p>
          </p:txBody>
        </p:sp>
        <p:grpSp>
          <p:nvGrpSpPr>
            <p:cNvPr id="88" name="Grupo 87">
              <a:extLst>
                <a:ext uri="{FF2B5EF4-FFF2-40B4-BE49-F238E27FC236}">
                  <a16:creationId xmlns:a16="http://schemas.microsoft.com/office/drawing/2014/main" id="{FDD6AB50-6DEC-46A5-A035-C5C1011E83D0}"/>
                </a:ext>
              </a:extLst>
            </p:cNvPr>
            <p:cNvGrpSpPr/>
            <p:nvPr/>
          </p:nvGrpSpPr>
          <p:grpSpPr>
            <a:xfrm>
              <a:off x="11223425" y="5533665"/>
              <a:ext cx="524933" cy="657022"/>
              <a:chOff x="10940068" y="5431705"/>
              <a:chExt cx="524933" cy="657022"/>
            </a:xfrm>
          </p:grpSpPr>
          <p:grpSp>
            <p:nvGrpSpPr>
              <p:cNvPr id="89" name="Grupo 88">
                <a:extLst>
                  <a:ext uri="{FF2B5EF4-FFF2-40B4-BE49-F238E27FC236}">
                    <a16:creationId xmlns:a16="http://schemas.microsoft.com/office/drawing/2014/main" id="{F227C06E-3AC7-B650-8316-F6CACF1865D0}"/>
                  </a:ext>
                </a:extLst>
              </p:cNvPr>
              <p:cNvGrpSpPr/>
              <p:nvPr/>
            </p:nvGrpSpPr>
            <p:grpSpPr>
              <a:xfrm>
                <a:off x="10940068" y="5431705"/>
                <a:ext cx="524933" cy="657022"/>
                <a:chOff x="10940068" y="5431705"/>
                <a:chExt cx="524933" cy="657022"/>
              </a:xfrm>
            </p:grpSpPr>
            <p:pic>
              <p:nvPicPr>
                <p:cNvPr id="91" name="Imagen 90">
                  <a:extLst>
                    <a:ext uri="{FF2B5EF4-FFF2-40B4-BE49-F238E27FC236}">
                      <a16:creationId xmlns:a16="http://schemas.microsoft.com/office/drawing/2014/main" id="{2171CB55-BAAF-2381-07BC-529281459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40068" y="5431705"/>
                  <a:ext cx="524933" cy="52493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2" name="Elipse 91">
                  <a:extLst>
                    <a:ext uri="{FF2B5EF4-FFF2-40B4-BE49-F238E27FC236}">
                      <a16:creationId xmlns:a16="http://schemas.microsoft.com/office/drawing/2014/main" id="{DF7B2622-D71F-6BE0-2F16-F1A053EA9632}"/>
                    </a:ext>
                  </a:extLst>
                </p:cNvPr>
                <p:cNvSpPr/>
                <p:nvPr/>
              </p:nvSpPr>
              <p:spPr>
                <a:xfrm>
                  <a:off x="11152994" y="5991068"/>
                  <a:ext cx="97659" cy="9765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rgbClr val="D9E1D9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/>
                </a:p>
              </p:txBody>
            </p:sp>
          </p:grpSp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BADA4A96-3999-1103-F370-222931956FCE}"/>
                  </a:ext>
                </a:extLst>
              </p:cNvPr>
              <p:cNvSpPr txBox="1"/>
              <p:nvPr/>
            </p:nvSpPr>
            <p:spPr>
              <a:xfrm>
                <a:off x="11008538" y="5483225"/>
                <a:ext cx="386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dirty="0">
                    <a:latin typeface="Agency FB" panose="020B0503020202020204" pitchFamily="34" charset="0"/>
                  </a:rPr>
                  <a:t>130</a:t>
                </a:r>
              </a:p>
            </p:txBody>
          </p:sp>
        </p:grpSp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248BC489-7DEC-BEFB-597A-8C50EAB6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50000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711439" y="4627308"/>
              <a:ext cx="524933" cy="5249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F8B0785A-9270-41EF-5EDC-1D27D4E3CDAF}"/>
                </a:ext>
              </a:extLst>
            </p:cNvPr>
            <p:cNvSpPr txBox="1"/>
            <p:nvPr/>
          </p:nvSpPr>
          <p:spPr>
            <a:xfrm>
              <a:off x="6527280" y="5112726"/>
              <a:ext cx="89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800" b="1" dirty="0">
                  <a:solidFill>
                    <a:srgbClr val="4A85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Siembra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AE724968-A580-1722-5B44-3CCA4D405197}"/>
                </a:ext>
              </a:extLst>
            </p:cNvPr>
            <p:cNvSpPr txBox="1"/>
            <p:nvPr/>
          </p:nvSpPr>
          <p:spPr>
            <a:xfrm>
              <a:off x="10855419" y="6074117"/>
              <a:ext cx="736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Días</a:t>
              </a:r>
            </a:p>
          </p:txBody>
        </p:sp>
        <p:pic>
          <p:nvPicPr>
            <p:cNvPr id="100" name="Gráfico 99" descr="Flecha: curva con sentido de las agujas del reloj con relleno sólido">
              <a:extLst>
                <a:ext uri="{FF2B5EF4-FFF2-40B4-BE49-F238E27FC236}">
                  <a16:creationId xmlns:a16="http://schemas.microsoft.com/office/drawing/2014/main" id="{7F8E529E-37A3-A075-5501-03D5B7FFA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4287256">
              <a:off x="10010173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Gráfico 100" descr="Flecha: curva con sentido de las agujas del reloj con relleno sólido">
              <a:extLst>
                <a:ext uri="{FF2B5EF4-FFF2-40B4-BE49-F238E27FC236}">
                  <a16:creationId xmlns:a16="http://schemas.microsoft.com/office/drawing/2014/main" id="{C6ECED00-2AD3-3E3F-0581-6561D470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7312744" flipH="1">
              <a:off x="7455435" y="3601499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4919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F0A32FAD-ACBD-450F-A631-38A2B58534DA}"/>
              </a:ext>
            </a:extLst>
          </p:cNvPr>
          <p:cNvGrpSpPr/>
          <p:nvPr/>
        </p:nvGrpSpPr>
        <p:grpSpPr>
          <a:xfrm>
            <a:off x="7167377" y="636019"/>
            <a:ext cx="4436046" cy="2932422"/>
            <a:chOff x="-69155" y="1409387"/>
            <a:chExt cx="8153440" cy="5389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46A479E-E5E3-48E7-981D-2A6D8E015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69155" y="1767517"/>
              <a:ext cx="7619669" cy="5031653"/>
            </a:xfrm>
            <a:prstGeom prst="rect">
              <a:avLst/>
            </a:prstGeom>
          </p:spPr>
        </p:pic>
        <p:sp>
          <p:nvSpPr>
            <p:cNvPr id="15" name="Globo: línea doblada sin borde 14">
              <a:extLst>
                <a:ext uri="{FF2B5EF4-FFF2-40B4-BE49-F238E27FC236}">
                  <a16:creationId xmlns:a16="http://schemas.microsoft.com/office/drawing/2014/main" id="{B9AE3F86-066A-4C30-ABDE-052E5D5CD459}"/>
                </a:ext>
              </a:extLst>
            </p:cNvPr>
            <p:cNvSpPr/>
            <p:nvPr/>
          </p:nvSpPr>
          <p:spPr>
            <a:xfrm>
              <a:off x="3187960" y="1409387"/>
              <a:ext cx="4896325" cy="1818641"/>
            </a:xfrm>
            <a:prstGeom prst="callout2">
              <a:avLst>
                <a:gd name="adj1" fmla="val 40681"/>
                <a:gd name="adj2" fmla="val 97853"/>
                <a:gd name="adj3" fmla="val 40502"/>
                <a:gd name="adj4" fmla="val 9327"/>
                <a:gd name="adj5" fmla="val 74765"/>
                <a:gd name="adj6" fmla="val -7201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20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    Total cultivadas ~22 </a:t>
              </a:r>
              <a:r>
                <a:rPr lang="es-MX" sz="20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20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  <a:p>
              <a:pPr algn="r"/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México (riego) ~6,9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b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1600" b="1" i="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Chihuahua +1,9 </a:t>
              </a:r>
              <a:r>
                <a:rPr lang="es-MX" sz="1600" b="1" i="0" dirty="0" err="1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sym typeface="Pacifico"/>
                </a:rPr>
                <a:t>Mha</a:t>
              </a:r>
              <a:endParaRPr lang="es-MX" sz="1600" b="1" i="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sym typeface="Pacifico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909EB73-86D2-4F6A-8412-2FD200A95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1098" y="2720453"/>
              <a:ext cx="377658" cy="32370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CABDA2C-965A-01F4-C4FA-D709427939C0}"/>
              </a:ext>
            </a:extLst>
          </p:cNvPr>
          <p:cNvGrpSpPr/>
          <p:nvPr/>
        </p:nvGrpSpPr>
        <p:grpSpPr>
          <a:xfrm>
            <a:off x="304252" y="1404926"/>
            <a:ext cx="9490891" cy="5057076"/>
            <a:chOff x="227250" y="1388213"/>
            <a:chExt cx="9490891" cy="505707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4526436-A118-4316-8BBE-624EF66941E9}"/>
                </a:ext>
              </a:extLst>
            </p:cNvPr>
            <p:cNvGrpSpPr/>
            <p:nvPr/>
          </p:nvGrpSpPr>
          <p:grpSpPr>
            <a:xfrm>
              <a:off x="227250" y="1388213"/>
              <a:ext cx="9490891" cy="5057076"/>
              <a:chOff x="-439106" y="1225264"/>
              <a:chExt cx="9490891" cy="5057076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925BDC14-0342-4966-BC20-68A8E8ECCD1E}"/>
                  </a:ext>
                </a:extLst>
              </p:cNvPr>
              <p:cNvGrpSpPr/>
              <p:nvPr/>
            </p:nvGrpSpPr>
            <p:grpSpPr>
              <a:xfrm>
                <a:off x="2017588" y="1225264"/>
                <a:ext cx="7034197" cy="5057076"/>
                <a:chOff x="677092" y="1093181"/>
                <a:chExt cx="7034197" cy="5057076"/>
              </a:xfrm>
            </p:grpSpPr>
            <p:graphicFrame>
              <p:nvGraphicFramePr>
                <p:cNvPr id="7" name="Gráfico 6">
                  <a:extLst>
                    <a:ext uri="{FF2B5EF4-FFF2-40B4-BE49-F238E27FC236}">
                      <a16:creationId xmlns:a16="http://schemas.microsoft.com/office/drawing/2014/main" id="{D382818D-97D9-41EC-8FAF-DF4C90A40A0E}"/>
                    </a:ext>
                  </a:extLst>
                </p:cNvPr>
                <p:cNvGraphicFramePr/>
                <p:nvPr/>
              </p:nvGraphicFramePr>
              <p:xfrm>
                <a:off x="677092" y="1965000"/>
                <a:ext cx="4257807" cy="357291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36" name="Globo: línea doblada sin borde 35">
                  <a:extLst>
                    <a:ext uri="{FF2B5EF4-FFF2-40B4-BE49-F238E27FC236}">
                      <a16:creationId xmlns:a16="http://schemas.microsoft.com/office/drawing/2014/main" id="{F96B7D55-C4E5-41D6-95E3-E59EEF39D73C}"/>
                    </a:ext>
                  </a:extLst>
                </p:cNvPr>
                <p:cNvSpPr/>
                <p:nvPr/>
              </p:nvSpPr>
              <p:spPr>
                <a:xfrm>
                  <a:off x="4516921" y="5272556"/>
                  <a:ext cx="3194368" cy="877701"/>
                </a:xfrm>
                <a:prstGeom prst="callout2">
                  <a:avLst>
                    <a:gd name="adj1" fmla="val 52750"/>
                    <a:gd name="adj2" fmla="val -1493"/>
                    <a:gd name="adj3" fmla="val 52750"/>
                    <a:gd name="adj4" fmla="val -13921"/>
                    <a:gd name="adj5" fmla="val -558"/>
                    <a:gd name="adj6" fmla="val -27077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  <a:sym typeface="Pacifico"/>
                    </a:rPr>
                    <a:t>Pequeños y medianos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  <a:sym typeface="Pacifico"/>
                  </a:endParaRPr>
                </a:p>
              </p:txBody>
            </p:sp>
            <p:sp>
              <p:nvSpPr>
                <p:cNvPr id="37" name="Globo: línea doblada sin borde 36">
                  <a:extLst>
                    <a:ext uri="{FF2B5EF4-FFF2-40B4-BE49-F238E27FC236}">
                      <a16:creationId xmlns:a16="http://schemas.microsoft.com/office/drawing/2014/main" id="{65905384-2A43-4DCB-A8CE-6D3DE3CEBF5E}"/>
                    </a:ext>
                  </a:extLst>
                </p:cNvPr>
                <p:cNvSpPr/>
                <p:nvPr/>
              </p:nvSpPr>
              <p:spPr>
                <a:xfrm>
                  <a:off x="933367" y="1093181"/>
                  <a:ext cx="2802455" cy="569667"/>
                </a:xfrm>
                <a:prstGeom prst="callout2">
                  <a:avLst>
                    <a:gd name="adj1" fmla="val 102688"/>
                    <a:gd name="adj2" fmla="val 19693"/>
                    <a:gd name="adj3" fmla="val 141925"/>
                    <a:gd name="adj4" fmla="val 19976"/>
                    <a:gd name="adj5" fmla="val 218781"/>
                    <a:gd name="adj6" fmla="val 30076"/>
                  </a:avLst>
                </a:prstGeom>
                <a:noFill/>
                <a:ln w="285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2800" b="1" dirty="0">
                      <a:solidFill>
                        <a:schemeClr val="accent6">
                          <a:lumMod val="75000"/>
                        </a:schemeClr>
                      </a:solidFill>
                      <a:latin typeface="Agency FB" panose="020B0503020202020204" pitchFamily="34" charset="0"/>
                      <a:sym typeface="Pacifico"/>
                    </a:rPr>
                    <a:t>Grandes productores</a:t>
                  </a:r>
                  <a:endParaRPr lang="es-MX" sz="2000" b="1" i="0" dirty="0">
                    <a:solidFill>
                      <a:schemeClr val="accent6">
                        <a:lumMod val="75000"/>
                      </a:schemeClr>
                    </a:solidFill>
                    <a:latin typeface="Agency FB" panose="020B0503020202020204" pitchFamily="34" charset="0"/>
                    <a:sym typeface="Pacifico"/>
                  </a:endParaRPr>
                </a:p>
              </p:txBody>
            </p:sp>
          </p:grp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6575972E-4299-4EB9-B3A5-6A769CEFA014}"/>
                  </a:ext>
                </a:extLst>
              </p:cNvPr>
              <p:cNvGrpSpPr/>
              <p:nvPr/>
            </p:nvGrpSpPr>
            <p:grpSpPr>
              <a:xfrm>
                <a:off x="1155257" y="2024053"/>
                <a:ext cx="1348624" cy="565944"/>
                <a:chOff x="4348497" y="2415192"/>
                <a:chExt cx="1526518" cy="640598"/>
              </a:xfrm>
            </p:grpSpPr>
            <p:pic>
              <p:nvPicPr>
                <p:cNvPr id="19" name="Picture 2" descr="Home">
                  <a:extLst>
                    <a:ext uri="{FF2B5EF4-FFF2-40B4-BE49-F238E27FC236}">
                      <a16:creationId xmlns:a16="http://schemas.microsoft.com/office/drawing/2014/main" id="{3B949928-307C-4014-AFAC-DD085FEF0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8021" y="2415192"/>
                  <a:ext cx="1426994" cy="5246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BD1AD72D-8A14-4B82-9618-323466C520E5}"/>
                    </a:ext>
                  </a:extLst>
                </p:cNvPr>
                <p:cNvSpPr txBox="1"/>
                <p:nvPr/>
              </p:nvSpPr>
              <p:spPr>
                <a:xfrm>
                  <a:off x="4348497" y="2840346"/>
                  <a:ext cx="1426994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(https://www.agsense.com)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41368542-4172-4699-A2B5-204C92623013}"/>
                  </a:ext>
                </a:extLst>
              </p:cNvPr>
              <p:cNvGrpSpPr/>
              <p:nvPr/>
            </p:nvGrpSpPr>
            <p:grpSpPr>
              <a:xfrm>
                <a:off x="-439106" y="3145411"/>
                <a:ext cx="1685553" cy="419459"/>
                <a:chOff x="6054941" y="3818727"/>
                <a:chExt cx="1907895" cy="474790"/>
              </a:xfrm>
            </p:grpSpPr>
            <p:pic>
              <p:nvPicPr>
                <p:cNvPr id="26" name="Picture 4" descr="Solenoide Hunter Riego Para Todos Los Modelos De Valvulas - $ 1.499,00 en  Mercado Libre">
                  <a:extLst>
                    <a:ext uri="{FF2B5EF4-FFF2-40B4-BE49-F238E27FC236}">
                      <a16:creationId xmlns:a16="http://schemas.microsoft.com/office/drawing/2014/main" id="{889D6B18-66F6-4AE5-A618-4ED0711C95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hqprint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618129" y="3818727"/>
                  <a:ext cx="1115009" cy="3811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A0AEB536-84B9-4DB5-A3D8-913E6979F588}"/>
                    </a:ext>
                  </a:extLst>
                </p:cNvPr>
                <p:cNvSpPr txBox="1"/>
                <p:nvPr/>
              </p:nvSpPr>
              <p:spPr>
                <a:xfrm>
                  <a:off x="6054941" y="4078073"/>
                  <a:ext cx="1907895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s-MX" sz="800" i="1" dirty="0">
                      <a:solidFill>
                        <a:schemeClr val="accent5"/>
                      </a:solidFill>
                    </a:rPr>
                    <a:t>(https://www.hunterindustries.com/es)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9FF060E6-E190-45C6-A546-02FFCDC6F1DE}"/>
                  </a:ext>
                </a:extLst>
              </p:cNvPr>
              <p:cNvGrpSpPr/>
              <p:nvPr/>
            </p:nvGrpSpPr>
            <p:grpSpPr>
              <a:xfrm>
                <a:off x="1083244" y="2745698"/>
                <a:ext cx="1162977" cy="534001"/>
                <a:chOff x="4840189" y="3561401"/>
                <a:chExt cx="1316386" cy="604441"/>
              </a:xfrm>
            </p:grpSpPr>
            <p:pic>
              <p:nvPicPr>
                <p:cNvPr id="29" name="Picture 6" descr="Reinke | Sistemas de Riego | Directorio Agrícola">
                  <a:extLst>
                    <a:ext uri="{FF2B5EF4-FFF2-40B4-BE49-F238E27FC236}">
                      <a16:creationId xmlns:a16="http://schemas.microsoft.com/office/drawing/2014/main" id="{B833019E-D21E-40DD-8F04-367EEABD75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373" y="3561401"/>
                  <a:ext cx="1111983" cy="4864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6FD3D693-208B-4E1A-A132-2F17DD39E8CA}"/>
                    </a:ext>
                  </a:extLst>
                </p:cNvPr>
                <p:cNvSpPr txBox="1"/>
                <p:nvPr/>
              </p:nvSpPr>
              <p:spPr>
                <a:xfrm>
                  <a:off x="4840189" y="3950398"/>
                  <a:ext cx="1316386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(https://www.reinke.com)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98ECEE46-8546-44DA-9CA0-4E63F7883778}"/>
                  </a:ext>
                </a:extLst>
              </p:cNvPr>
              <p:cNvGrpSpPr/>
              <p:nvPr/>
            </p:nvGrpSpPr>
            <p:grpSpPr>
              <a:xfrm>
                <a:off x="382550" y="1546215"/>
                <a:ext cx="1481620" cy="462816"/>
                <a:chOff x="3246309" y="1918557"/>
                <a:chExt cx="1677062" cy="523866"/>
              </a:xfrm>
            </p:grpSpPr>
            <p:pic>
              <p:nvPicPr>
                <p:cNvPr id="35" name="Picture 2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D7D5BD21-677F-4D06-A8EC-DF9988227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477885" y="1918557"/>
                  <a:ext cx="1445485" cy="358967"/>
                </a:xfrm>
                <a:prstGeom prst="rect">
                  <a:avLst/>
                </a:prstGeom>
              </p:spPr>
            </p:pic>
            <p:sp>
              <p:nvSpPr>
                <p:cNvPr id="38" name="CuadroTexto 37">
                  <a:extLst>
                    <a:ext uri="{FF2B5EF4-FFF2-40B4-BE49-F238E27FC236}">
                      <a16:creationId xmlns:a16="http://schemas.microsoft.com/office/drawing/2014/main" id="{8A78572D-F999-47B6-B2E1-5A86DC790CB6}"/>
                    </a:ext>
                  </a:extLst>
                </p:cNvPr>
                <p:cNvSpPr txBox="1"/>
                <p:nvPr/>
              </p:nvSpPr>
              <p:spPr>
                <a:xfrm>
                  <a:off x="3246309" y="2226979"/>
                  <a:ext cx="1677062" cy="215444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800" dirty="0"/>
                    <a:t>(https://ww2.valleyirrigation.com)</a:t>
                  </a:r>
                </a:p>
              </p:txBody>
            </p:sp>
          </p:grpSp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35249C2F-10ED-48C0-BD75-008179F9E150}"/>
                  </a:ext>
                </a:extLst>
              </p:cNvPr>
              <p:cNvGrpSpPr/>
              <p:nvPr/>
            </p:nvGrpSpPr>
            <p:grpSpPr>
              <a:xfrm>
                <a:off x="5813607" y="3670937"/>
                <a:ext cx="2661306" cy="868967"/>
                <a:chOff x="7335916" y="2266744"/>
                <a:chExt cx="2661306" cy="868967"/>
              </a:xfrm>
            </p:grpSpPr>
            <p:pic>
              <p:nvPicPr>
                <p:cNvPr id="40" name="Picture 12">
                  <a:extLst>
                    <a:ext uri="{FF2B5EF4-FFF2-40B4-BE49-F238E27FC236}">
                      <a16:creationId xmlns:a16="http://schemas.microsoft.com/office/drawing/2014/main" id="{9B5AD9A0-6D0D-4381-B9E8-1197B4CE0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9726" y="2266744"/>
                  <a:ext cx="2589717" cy="73816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59C8D7E3-5946-4101-9B21-220B80DB079E}"/>
                    </a:ext>
                  </a:extLst>
                </p:cNvPr>
                <p:cNvSpPr txBox="1"/>
                <p:nvPr/>
              </p:nvSpPr>
              <p:spPr>
                <a:xfrm>
                  <a:off x="7335916" y="2889490"/>
                  <a:ext cx="2661306" cy="246221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chemeClr val="bg1"/>
                  </a:outerShdw>
                </a:effectLst>
              </p:spPr>
              <p:txBody>
                <a:bodyPr wrap="none" rtlCol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defRPr sz="1100" i="1">
                      <a:solidFill>
                        <a:schemeClr val="accent5"/>
                      </a:solidFill>
                    </a:defRPr>
                  </a:lvl1pPr>
                </a:lstStyle>
                <a:p>
                  <a:r>
                    <a:rPr lang="es-MX" sz="1000" spc="100" dirty="0"/>
                    <a:t>(http://dtaamerica.com/dta-agricola)</a:t>
                  </a:r>
                </a:p>
              </p:txBody>
            </p:sp>
          </p:grpSp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D24BE0EB-0928-481A-825F-650702AD6139}"/>
                  </a:ext>
                </a:extLst>
              </p:cNvPr>
              <p:cNvGrpSpPr/>
              <p:nvPr/>
            </p:nvGrpSpPr>
            <p:grpSpPr>
              <a:xfrm>
                <a:off x="2126841" y="5310268"/>
                <a:ext cx="1549402" cy="913400"/>
                <a:chOff x="6095192" y="2920357"/>
                <a:chExt cx="1753783" cy="1033887"/>
              </a:xfrm>
            </p:grpSpPr>
            <p:pic>
              <p:nvPicPr>
                <p:cNvPr id="43" name="Imagen 42">
                  <a:extLst>
                    <a:ext uri="{FF2B5EF4-FFF2-40B4-BE49-F238E27FC236}">
                      <a16:creationId xmlns:a16="http://schemas.microsoft.com/office/drawing/2014/main" id="{10D26DFD-3688-4262-92D4-6C8F0ADB9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clrChange>
                    <a:clrFrom>
                      <a:srgbClr val="F6F6F6"/>
                    </a:clrFrom>
                    <a:clrTo>
                      <a:srgbClr val="F6F6F6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3943" y="2920357"/>
                  <a:ext cx="640122" cy="846991"/>
                </a:xfrm>
                <a:prstGeom prst="rect">
                  <a:avLst/>
                </a:prstGeom>
              </p:spPr>
            </p:pic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BA187ECF-64E5-45AE-B353-7390FD123A42}"/>
                    </a:ext>
                  </a:extLst>
                </p:cNvPr>
                <p:cNvSpPr txBox="1"/>
                <p:nvPr/>
              </p:nvSpPr>
              <p:spPr>
                <a:xfrm>
                  <a:off x="6095192" y="3710381"/>
                  <a:ext cx="1753783" cy="243863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800" i="1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Vendedores independientes</a:t>
                  </a:r>
                </a:p>
              </p:txBody>
            </p:sp>
          </p:grp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39D46B77-6148-1362-6911-95A2535B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7449" y="2428786"/>
              <a:ext cx="1382151" cy="307145"/>
            </a:xfrm>
            <a:prstGeom prst="rect">
              <a:avLst/>
            </a:prstGeom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4DD0F411-FF0B-D556-D230-710B3A26F54E}"/>
                </a:ext>
              </a:extLst>
            </p:cNvPr>
            <p:cNvSpPr txBox="1"/>
            <p:nvPr/>
          </p:nvSpPr>
          <p:spPr>
            <a:xfrm>
              <a:off x="295703" y="2747071"/>
              <a:ext cx="1414170" cy="21544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 i="1">
                  <a:solidFill>
                    <a:schemeClr val="accent5"/>
                  </a:solidFill>
                </a:defRPr>
              </a:lvl1pPr>
            </a:lstStyle>
            <a:p>
              <a:r>
                <a:rPr lang="es-MX" sz="800" dirty="0"/>
                <a:t>(https://www.lindsay.com/)</a:t>
              </a:r>
            </a:p>
          </p:txBody>
        </p:sp>
      </p:grpSp>
      <p:grpSp>
        <p:nvGrpSpPr>
          <p:cNvPr id="5" name="Google Shape;123;p6">
            <a:extLst>
              <a:ext uri="{FF2B5EF4-FFF2-40B4-BE49-F238E27FC236}">
                <a16:creationId xmlns:a16="http://schemas.microsoft.com/office/drawing/2014/main" id="{5DF1086A-2A99-79D0-D118-E09734B3D0AE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8" name="Google Shape;124;p6">
              <a:extLst>
                <a:ext uri="{FF2B5EF4-FFF2-40B4-BE49-F238E27FC236}">
                  <a16:creationId xmlns:a16="http://schemas.microsoft.com/office/drawing/2014/main" id="{831BE187-E0B3-157E-F938-9F6900133712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MERCADO OBJETIVO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10" name="Google Shape;125;p6">
              <a:extLst>
                <a:ext uri="{FF2B5EF4-FFF2-40B4-BE49-F238E27FC236}">
                  <a16:creationId xmlns:a16="http://schemas.microsoft.com/office/drawing/2014/main" id="{1914EFE0-CBEE-00AA-5D01-94F285938213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5899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32BFF618-F4C6-495A-9E62-561B2BA7F9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015" y="4647135"/>
            <a:ext cx="3582204" cy="1766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53619DE-1061-4737-B61A-0CC342B70D59}"/>
              </a:ext>
            </a:extLst>
          </p:cNvPr>
          <p:cNvSpPr txBox="1"/>
          <p:nvPr/>
        </p:nvSpPr>
        <p:spPr>
          <a:xfrm>
            <a:off x="4289407" y="276895"/>
            <a:ext cx="7758669" cy="4093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 b="1">
                <a:solidFill>
                  <a:schemeClr val="accent6">
                    <a:lumMod val="75000"/>
                  </a:schemeClr>
                </a:solidFill>
                <a:latin typeface="Arial Black"/>
                <a:ea typeface="Arial Black"/>
                <a:cs typeface="Arial Black"/>
              </a:defRPr>
            </a:lvl1pPr>
          </a:lstStyle>
          <a:p>
            <a:pPr algn="l">
              <a:spcAft>
                <a:spcPts val="1200"/>
              </a:spcAft>
            </a:pPr>
            <a:r>
              <a:rPr lang="es-MX" sz="4000" b="0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Nuestros problemas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Equipos antiguos y con adaptaciones.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Taponeo, atascos y roturas de equipos de riego y bombeo.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Derrame innecesario de agua y fertilizantes.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Baja capacidad de reacción ante las fallas.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Campos muy distantes.</a:t>
            </a:r>
          </a:p>
          <a:p>
            <a:pPr marL="450850" indent="-4508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s-MX" sz="3000" b="0" dirty="0">
                <a:solidFill>
                  <a:srgbClr val="115E21"/>
                </a:solidFill>
                <a:latin typeface="Agency FB" panose="020B0503020202020204" pitchFamily="34" charset="0"/>
              </a:rPr>
              <a:t>Prácticas de manejo de cultivos poco eficientes.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7FF249D-0572-4354-B1AE-E218E738CACC}"/>
              </a:ext>
            </a:extLst>
          </p:cNvPr>
          <p:cNvGrpSpPr/>
          <p:nvPr/>
        </p:nvGrpSpPr>
        <p:grpSpPr>
          <a:xfrm>
            <a:off x="231781" y="3499851"/>
            <a:ext cx="2799651" cy="3013979"/>
            <a:chOff x="856236" y="966470"/>
            <a:chExt cx="3981450" cy="428625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8051F1F6-F6ED-4F3E-9F4C-062FC3563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6236" y="966470"/>
              <a:ext cx="3981450" cy="428625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6CCA9F0-FB9B-469F-B5F3-90B29EAB8BFE}"/>
                </a:ext>
              </a:extLst>
            </p:cNvPr>
            <p:cNvSpPr txBox="1"/>
            <p:nvPr/>
          </p:nvSpPr>
          <p:spPr>
            <a:xfrm rot="647627">
              <a:off x="2645162" y="1462198"/>
              <a:ext cx="1985179" cy="118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Nuestros problemas</a:t>
              </a:r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DE1BA224-404A-4055-871F-FFA3F56788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9407" y="4644666"/>
            <a:ext cx="3017585" cy="1768495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4F2B2EC-87EF-E49A-3886-722BA9A5F8FC}"/>
              </a:ext>
            </a:extLst>
          </p:cNvPr>
          <p:cNvGrpSpPr/>
          <p:nvPr/>
        </p:nvGrpSpPr>
        <p:grpSpPr>
          <a:xfrm>
            <a:off x="255246" y="317199"/>
            <a:ext cx="4034160" cy="2682839"/>
            <a:chOff x="8142302" y="3404720"/>
            <a:chExt cx="3989997" cy="2539654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9" name="Google Shape;70;p2">
              <a:extLst>
                <a:ext uri="{FF2B5EF4-FFF2-40B4-BE49-F238E27FC236}">
                  <a16:creationId xmlns:a16="http://schemas.microsoft.com/office/drawing/2014/main" id="{E1C01B84-EB3B-DFDF-92D9-A2C42BDFDECC}"/>
                </a:ext>
              </a:extLst>
            </p:cNvPr>
            <p:cNvSpPr txBox="1"/>
            <p:nvPr/>
          </p:nvSpPr>
          <p:spPr>
            <a:xfrm>
              <a:off x="9352798" y="4197472"/>
              <a:ext cx="2669321" cy="14858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96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57</a:t>
              </a:r>
              <a:r>
                <a:rPr lang="es-MX" sz="96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endParaRPr lang="es-MX" sz="2400" dirty="0">
                <a:solidFill>
                  <a:srgbClr val="C00000"/>
                </a:solidFill>
                <a:latin typeface="Agency FB" panose="020B0503020202020204" pitchFamily="34" charset="0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0" name="Google Shape;107;p5">
              <a:extLst>
                <a:ext uri="{FF2B5EF4-FFF2-40B4-BE49-F238E27FC236}">
                  <a16:creationId xmlns:a16="http://schemas.microsoft.com/office/drawing/2014/main" id="{59727E19-9594-8299-869E-BB6BE50B6D6A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82419" y="4481431"/>
              <a:ext cx="1321777" cy="1321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70;p2">
              <a:extLst>
                <a:ext uri="{FF2B5EF4-FFF2-40B4-BE49-F238E27FC236}">
                  <a16:creationId xmlns:a16="http://schemas.microsoft.com/office/drawing/2014/main" id="{FB56C8CA-4B00-458C-322B-D8503E832FF7}"/>
                </a:ext>
              </a:extLst>
            </p:cNvPr>
            <p:cNvSpPr txBox="1"/>
            <p:nvPr/>
          </p:nvSpPr>
          <p:spPr>
            <a:xfrm>
              <a:off x="9155718" y="5390847"/>
              <a:ext cx="2976581" cy="5535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Agua desperdiciada</a:t>
              </a:r>
              <a:endParaRPr lang="es-MX" sz="1800" b="1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" name="Google Shape;70;p2">
              <a:extLst>
                <a:ext uri="{FF2B5EF4-FFF2-40B4-BE49-F238E27FC236}">
                  <a16:creationId xmlns:a16="http://schemas.microsoft.com/office/drawing/2014/main" id="{35A15A5D-5C5A-5041-35A3-60152FB3738A}"/>
                </a:ext>
              </a:extLst>
            </p:cNvPr>
            <p:cNvSpPr txBox="1"/>
            <p:nvPr/>
          </p:nvSpPr>
          <p:spPr>
            <a:xfrm>
              <a:off x="8142302" y="3404720"/>
              <a:ext cx="3838171" cy="96141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La agricultura consume el </a:t>
              </a:r>
              <a:r>
                <a:rPr lang="es-MX" sz="3200" b="1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70%</a:t>
              </a:r>
              <a:r>
                <a:rPr lang="es-MX" sz="2800" dirty="0">
                  <a:solidFill>
                    <a:srgbClr val="C00000"/>
                  </a:solidFill>
                  <a:latin typeface="Agency FB" panose="020B0503020202020204" pitchFamily="34" charset="0"/>
                  <a:sym typeface="Quattrocento Sans"/>
                </a:rPr>
                <a:t> del agua potable disponible</a:t>
              </a:r>
              <a:endParaRPr lang="es-MX" sz="1600" dirty="0">
                <a:solidFill>
                  <a:srgbClr val="C00000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89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o 51">
            <a:extLst>
              <a:ext uri="{FF2B5EF4-FFF2-40B4-BE49-F238E27FC236}">
                <a16:creationId xmlns:a16="http://schemas.microsoft.com/office/drawing/2014/main" id="{76606FF2-D7C5-7497-0DE8-3CF106E893C4}"/>
              </a:ext>
            </a:extLst>
          </p:cNvPr>
          <p:cNvGrpSpPr/>
          <p:nvPr/>
        </p:nvGrpSpPr>
        <p:grpSpPr>
          <a:xfrm>
            <a:off x="1523765" y="1186475"/>
            <a:ext cx="8889222" cy="5186168"/>
            <a:chOff x="2354608" y="444500"/>
            <a:chExt cx="11754784" cy="6858000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8000050-E5BE-68A8-0C44-B85E3DAAB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622"/>
            <a:stretch/>
          </p:blipFill>
          <p:spPr>
            <a:xfrm>
              <a:off x="2354608" y="444500"/>
              <a:ext cx="11754784" cy="6858000"/>
            </a:xfrm>
            <a:prstGeom prst="rect">
              <a:avLst/>
            </a:prstGeom>
            <a:ln>
              <a:solidFill>
                <a:srgbClr val="4A8522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B9B18E5-D926-99D9-6D6B-2E11BE8D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6115" y="1645433"/>
              <a:ext cx="534004" cy="53400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E7C3C96-E5F4-233E-FE9E-D7FC13959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1951" y="4474030"/>
              <a:ext cx="534004" cy="534004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577EDE1-4B88-7822-180C-F2D0459C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7511" y="2084114"/>
              <a:ext cx="534004" cy="53400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090805-2226-7B47-8DD1-E3867C9B8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6639" y="2351116"/>
              <a:ext cx="534004" cy="53400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43363FC2-EEB7-6B6F-77BB-19FC4713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3603" y="848333"/>
              <a:ext cx="534004" cy="534004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1BD1C38F-5AA3-A078-50CF-2E7F37A6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3223" y="1115335"/>
              <a:ext cx="534004" cy="53400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E437460-ECDA-A11C-9CBB-5304DB3E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843" y="1342712"/>
              <a:ext cx="534004" cy="53400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DE8CF139-EA2A-3A6F-118A-8F50FFD7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2548" y="1546259"/>
              <a:ext cx="534004" cy="53400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870E583-38BF-0994-544D-653B663C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5471" y="808708"/>
              <a:ext cx="534003" cy="534003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A905606-2CFA-4D73-9A6F-A6262942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9475" y="611754"/>
              <a:ext cx="534003" cy="534003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F12F40E-3B5D-B50D-7B0E-C854D0721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949" y="3550900"/>
              <a:ext cx="534004" cy="534004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18B742A0-9D50-E888-B8FD-B66EDD99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7947" y="5293199"/>
              <a:ext cx="534004" cy="534004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B106D2A2-4D93-9198-E68D-867A5BEA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7275" y="4117712"/>
              <a:ext cx="534004" cy="534004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8A6477A-1710-4EF2-5973-52574807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4642" y="4036577"/>
              <a:ext cx="534004" cy="534004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9087AE3C-0981-F4C5-9111-7E86E598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3614" y="4702660"/>
              <a:ext cx="534004" cy="534004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C18D9914-6034-8836-BDC3-94A01E35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0616" y="5055021"/>
              <a:ext cx="534004" cy="534004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496A0F59-8B0C-6AA2-2F0A-9227343D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2340" y="5375998"/>
              <a:ext cx="534004" cy="534004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8519FFF1-7EEB-1D23-EE51-3D9FACC3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11804" y="4371544"/>
              <a:ext cx="534004" cy="534004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0276B5E2-29E1-9653-1E80-4F5F8A87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71313" y="6346032"/>
              <a:ext cx="534004" cy="534004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2737E735-0373-06F0-69F1-1C74242B9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765" y="6272812"/>
              <a:ext cx="534004" cy="534004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2521BEFE-C144-45C5-0EBA-ED2239BD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14541" y="6467092"/>
              <a:ext cx="534004" cy="534004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1DE9DE09-B424-EDB0-FB70-83F7E5C1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31767" y="1798899"/>
              <a:ext cx="534004" cy="534004"/>
            </a:xfrm>
            <a:prstGeom prst="rect">
              <a:avLst/>
            </a:prstGeom>
          </p:spPr>
        </p:pic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C0982F6C-5451-0A9C-5C4C-2B0EB265F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08609" y="1722166"/>
              <a:ext cx="534004" cy="534004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2A31436B-90EB-C0CF-282D-22177E4D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64765" y="894901"/>
              <a:ext cx="534004" cy="534004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DD543F2C-AEFB-D252-DECB-31DC1B7D8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955592" y="738986"/>
              <a:ext cx="534004" cy="534004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7D8458EB-4B4B-E872-475F-E2DF1C09C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72611" y="4058961"/>
              <a:ext cx="534004" cy="534004"/>
            </a:xfrm>
            <a:prstGeom prst="rect">
              <a:avLst/>
            </a:prstGeom>
          </p:spPr>
        </p:pic>
      </p:grpSp>
      <p:grpSp>
        <p:nvGrpSpPr>
          <p:cNvPr id="53" name="Google Shape;123;p6">
            <a:extLst>
              <a:ext uri="{FF2B5EF4-FFF2-40B4-BE49-F238E27FC236}">
                <a16:creationId xmlns:a16="http://schemas.microsoft.com/office/drawing/2014/main" id="{13B4A77D-ADC7-829D-AFB9-F8A71272B37C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4" name="Google Shape;124;p6">
              <a:extLst>
                <a:ext uri="{FF2B5EF4-FFF2-40B4-BE49-F238E27FC236}">
                  <a16:creationId xmlns:a16="http://schemas.microsoft.com/office/drawing/2014/main" id="{0776328D-58F8-573C-FC9F-170709B224C4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PRESENCIA</a:t>
              </a:r>
              <a:endParaRPr lang="es-MX" sz="2800" i="1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55" name="Google Shape;125;p6">
              <a:extLst>
                <a:ext uri="{FF2B5EF4-FFF2-40B4-BE49-F238E27FC236}">
                  <a16:creationId xmlns:a16="http://schemas.microsoft.com/office/drawing/2014/main" id="{134DCFA7-8AC3-3BCC-DB8A-C66A63BAC30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60930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E36E9-BD8B-3968-0864-D48EA9DB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42614CF-7CB4-F576-C960-613C7F6DD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84020"/>
              </p:ext>
            </p:extLst>
          </p:nvPr>
        </p:nvGraphicFramePr>
        <p:xfrm>
          <a:off x="5174197" y="1392494"/>
          <a:ext cx="4458970" cy="2743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33805">
                  <a:extLst>
                    <a:ext uri="{9D8B030D-6E8A-4147-A177-3AD203B41FA5}">
                      <a16:colId xmlns:a16="http://schemas.microsoft.com/office/drawing/2014/main" val="1397629476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151501118"/>
                    </a:ext>
                  </a:extLst>
                </a:gridCol>
                <a:gridCol w="1032192">
                  <a:extLst>
                    <a:ext uri="{9D8B030D-6E8A-4147-A177-3AD203B41FA5}">
                      <a16:colId xmlns:a16="http://schemas.microsoft.com/office/drawing/2014/main" val="3956032159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983522882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Controlador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Sistemas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b="1" i="0" u="none" strike="noStrike" cap="none" dirty="0">
                          <a:solidFill>
                            <a:schemeClr val="lt1"/>
                          </a:solidFill>
                          <a:latin typeface="Bradley Hand" pitchFamily="2" charset="77"/>
                          <a:ea typeface="+mn-ea"/>
                          <a:cs typeface="+mn-cs"/>
                          <a:sym typeface="Arial"/>
                        </a:rPr>
                        <a:t>eco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DTA </a:t>
                      </a:r>
                      <a:r>
                        <a:rPr lang="es-MX" sz="1600" dirty="0">
                          <a:latin typeface="Bradley Hand" pitchFamily="2" charset="77"/>
                        </a:rPr>
                        <a:t>ma</a:t>
                      </a:r>
                      <a:r>
                        <a:rPr lang="es-MX" sz="2400" dirty="0">
                          <a:latin typeface="Bradley Hand" pitchFamily="2" charset="77"/>
                        </a:rPr>
                        <a:t>X</a:t>
                      </a:r>
                      <a:endParaRPr lang="es-MX" sz="1600" dirty="0">
                        <a:latin typeface="Bradley Hand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06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$ 20,000.00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0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Pivotes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 err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$ 10,000.00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93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$ 15,000.00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08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$ 20,000.00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 dirty="0">
                          <a:latin typeface="Agency FB" panose="020B0503020202020204" pitchFamily="34" charset="0"/>
                        </a:rPr>
                        <a:t>DripControl-15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$ 30,000.00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+mn-ea"/>
                          <a:cs typeface="+mn-cs"/>
                          <a:sym typeface="Arial"/>
                        </a:rPr>
                        <a:t>$ 40,000.00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11746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FFC05B0A-E7E4-ECF0-D65C-7F3E9384B2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475" y="3060567"/>
            <a:ext cx="8289977" cy="3684875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71B784E5-2791-539F-C804-1481FC39CD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485867"/>
              </p:ext>
            </p:extLst>
          </p:nvPr>
        </p:nvGraphicFramePr>
        <p:xfrm>
          <a:off x="417153" y="1392494"/>
          <a:ext cx="4652579" cy="3011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8721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Comercialización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PRECIOS POR EQUIPO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9C93BC3-30AB-82D6-65A5-6321A51DF854}"/>
              </a:ext>
            </a:extLst>
          </p:cNvPr>
          <p:cNvGrpSpPr/>
          <p:nvPr/>
        </p:nvGrpSpPr>
        <p:grpSpPr>
          <a:xfrm>
            <a:off x="1086801" y="2977057"/>
            <a:ext cx="10018396" cy="3549867"/>
            <a:chOff x="1086801" y="2977057"/>
            <a:chExt cx="10018396" cy="354986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AA6F6052-E1B3-D956-E246-21811072E5F2}"/>
                </a:ext>
              </a:extLst>
            </p:cNvPr>
            <p:cNvGrpSpPr/>
            <p:nvPr/>
          </p:nvGrpSpPr>
          <p:grpSpPr>
            <a:xfrm>
              <a:off x="1086801" y="2977057"/>
              <a:ext cx="2708932" cy="3549867"/>
              <a:chOff x="1086801" y="2977057"/>
              <a:chExt cx="2708932" cy="3549867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BDCD11B-C258-22A2-29B0-D8D2F86C4EA6}"/>
                  </a:ext>
                </a:extLst>
              </p:cNvPr>
              <p:cNvGrpSpPr/>
              <p:nvPr/>
            </p:nvGrpSpPr>
            <p:grpSpPr>
              <a:xfrm>
                <a:off x="1086801" y="2977057"/>
                <a:ext cx="2708932" cy="3549867"/>
                <a:chOff x="1086801" y="2977057"/>
                <a:chExt cx="2708932" cy="3549867"/>
              </a:xfrm>
            </p:grpSpPr>
            <p:pic>
              <p:nvPicPr>
                <p:cNvPr id="38" name="Google Shape;195;p9">
                  <a:extLst>
                    <a:ext uri="{FF2B5EF4-FFF2-40B4-BE49-F238E27FC236}">
                      <a16:creationId xmlns:a16="http://schemas.microsoft.com/office/drawing/2014/main" id="{886260BD-AD46-40A3-8BAF-234E99801C2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1086801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3F11C7E9-2258-18AB-C4BF-5B2EBEC28F6B}"/>
                    </a:ext>
                  </a:extLst>
                </p:cNvPr>
                <p:cNvSpPr/>
                <p:nvPr/>
              </p:nvSpPr>
              <p:spPr>
                <a:xfrm>
                  <a:off x="1252230" y="3652471"/>
                  <a:ext cx="2406869" cy="287445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Independiente del área (ha) que se automatice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y control en tiempo real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3 usuarios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Fichas técnicas de cultivos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2 años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s-MX" sz="3200" b="1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$ 3,000.00</a:t>
                  </a:r>
                  <a:endParaRPr lang="es-MX" sz="28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1E95350-47F3-5A65-E2B9-24F53D214FDE}"/>
                  </a:ext>
                </a:extLst>
              </p:cNvPr>
              <p:cNvSpPr txBox="1"/>
              <p:nvPr/>
            </p:nvSpPr>
            <p:spPr>
              <a:xfrm flipH="1">
                <a:off x="1563653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Básico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5B5EB9A7-4EEB-3153-2223-4B51C65E26DC}"/>
                </a:ext>
              </a:extLst>
            </p:cNvPr>
            <p:cNvGrpSpPr/>
            <p:nvPr/>
          </p:nvGrpSpPr>
          <p:grpSpPr>
            <a:xfrm>
              <a:off x="4741533" y="2977057"/>
              <a:ext cx="2708932" cy="3549867"/>
              <a:chOff x="4741533" y="2977057"/>
              <a:chExt cx="2708932" cy="354986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A0C8A480-4EB4-48A1-75A4-809B08105453}"/>
                  </a:ext>
                </a:extLst>
              </p:cNvPr>
              <p:cNvGrpSpPr/>
              <p:nvPr/>
            </p:nvGrpSpPr>
            <p:grpSpPr>
              <a:xfrm>
                <a:off x="4741533" y="2977057"/>
                <a:ext cx="2708932" cy="3549867"/>
                <a:chOff x="4741533" y="2977057"/>
                <a:chExt cx="2708932" cy="3549867"/>
              </a:xfrm>
            </p:grpSpPr>
            <p:pic>
              <p:nvPicPr>
                <p:cNvPr id="7" name="Google Shape;195;p9">
                  <a:extLst>
                    <a:ext uri="{FF2B5EF4-FFF2-40B4-BE49-F238E27FC236}">
                      <a16:creationId xmlns:a16="http://schemas.microsoft.com/office/drawing/2014/main" id="{5F60BD50-5B31-321A-48E6-D4C39846F05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4741533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7BC44D35-1935-05D8-2231-E27AAF16141B}"/>
                    </a:ext>
                  </a:extLst>
                </p:cNvPr>
                <p:cNvSpPr/>
                <p:nvPr/>
              </p:nvSpPr>
              <p:spPr>
                <a:xfrm>
                  <a:off x="4908329" y="3647091"/>
                  <a:ext cx="2396359" cy="287983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Incluye el plan </a:t>
                  </a:r>
                  <a:r>
                    <a:rPr lang="es-MX" sz="1800" b="1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Básico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Hasta 5 usuarios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Asistencia de la IA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satelital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Planificación del riego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Garantía extendida 4 años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de hasta 20%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$ 5,000.00</a:t>
                  </a:r>
                  <a:endParaRPr kumimoji="0" lang="es-MX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B2B31F3-F34B-19B0-CE16-3D102A140F03}"/>
                  </a:ext>
                </a:extLst>
              </p:cNvPr>
              <p:cNvSpPr txBox="1"/>
              <p:nvPr/>
            </p:nvSpPr>
            <p:spPr>
              <a:xfrm flipH="1">
                <a:off x="5218385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Profesional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C080D36F-7CCD-97A8-EF25-32473DCBED4D}"/>
                </a:ext>
              </a:extLst>
            </p:cNvPr>
            <p:cNvGrpSpPr/>
            <p:nvPr/>
          </p:nvGrpSpPr>
          <p:grpSpPr>
            <a:xfrm>
              <a:off x="8396265" y="2977057"/>
              <a:ext cx="2708932" cy="3549867"/>
              <a:chOff x="8396265" y="2977057"/>
              <a:chExt cx="2708932" cy="3549867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51709AAE-CA70-AC1F-DF77-778EBF70F2EC}"/>
                  </a:ext>
                </a:extLst>
              </p:cNvPr>
              <p:cNvGrpSpPr/>
              <p:nvPr/>
            </p:nvGrpSpPr>
            <p:grpSpPr>
              <a:xfrm>
                <a:off x="8396265" y="2977057"/>
                <a:ext cx="2708932" cy="3549867"/>
                <a:chOff x="8396265" y="2977057"/>
                <a:chExt cx="2708932" cy="3549867"/>
              </a:xfrm>
            </p:grpSpPr>
            <p:pic>
              <p:nvPicPr>
                <p:cNvPr id="8" name="Google Shape;195;p9">
                  <a:extLst>
                    <a:ext uri="{FF2B5EF4-FFF2-40B4-BE49-F238E27FC236}">
                      <a16:creationId xmlns:a16="http://schemas.microsoft.com/office/drawing/2014/main" id="{787A869E-64DA-1040-EFCD-6F56C36A7E7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22327"/>
                <a:stretch/>
              </p:blipFill>
              <p:spPr>
                <a:xfrm>
                  <a:off x="8396265" y="2977057"/>
                  <a:ext cx="2708932" cy="3549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0987930F-F0AA-04DB-B3E3-F8872F4E3A7A}"/>
                    </a:ext>
                  </a:extLst>
                </p:cNvPr>
                <p:cNvSpPr/>
                <p:nvPr/>
              </p:nvSpPr>
              <p:spPr>
                <a:xfrm>
                  <a:off x="8563061" y="3657601"/>
                  <a:ext cx="2396359" cy="2869323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r>
                    <a:rPr lang="es-MX" sz="1800" b="1" u="sng" dirty="0">
                      <a:solidFill>
                        <a:srgbClr val="115E2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Empresas / asociaciones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Monitoreo en tiempo real de productores asociados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Reporte de eficiencia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115E21"/>
                      </a:solidFill>
                      <a:latin typeface="Agency FB" panose="020B0503020202020204" pitchFamily="34" charset="0"/>
                    </a:rPr>
                    <a:t>Análisis de productividad</a:t>
                  </a: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r>
                    <a:rPr lang="es-MX" sz="1800" b="1" dirty="0">
                      <a:solidFill>
                        <a:srgbClr val="FF5050"/>
                      </a:solidFill>
                      <a:latin typeface="Agency FB" panose="020B0503020202020204" pitchFamily="34" charset="0"/>
                    </a:rPr>
                    <a:t>Plan de retorno de inversión a productores asociados de hasta 30%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s-MX" sz="3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+mn-ea"/>
                      <a:cs typeface="+mn-cs"/>
                      <a:sym typeface="Arial"/>
                    </a:rPr>
                    <a:t>CONVENIO</a:t>
                  </a:r>
                  <a:endParaRPr lang="es-MX" sz="1800" b="1" dirty="0">
                    <a:solidFill>
                      <a:srgbClr val="FF0000"/>
                    </a:solidFill>
                    <a:latin typeface="Agency FB" panose="020B0503020202020204" pitchFamily="34" charset="0"/>
                  </a:endParaRPr>
                </a:p>
                <a:p>
                  <a:pPr marL="179388" indent="-179388">
                    <a:buFont typeface="Wingdings" panose="05000000000000000000" pitchFamily="2" charset="2"/>
                    <a:buChar char="ü"/>
                  </a:pPr>
                  <a:endParaRPr lang="es-MX" sz="1800" b="1" dirty="0">
                    <a:solidFill>
                      <a:srgbClr val="115E2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3660DC-CA30-7D56-75CC-1DDFBA4ECEDC}"/>
                  </a:ext>
                </a:extLst>
              </p:cNvPr>
              <p:cNvSpPr txBox="1"/>
              <p:nvPr/>
            </p:nvSpPr>
            <p:spPr>
              <a:xfrm flipH="1">
                <a:off x="8873117" y="2986886"/>
                <a:ext cx="17552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2800" b="1" i="1" dirty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Empresarial</a:t>
                </a:r>
              </a:p>
            </p:txBody>
          </p:sp>
        </p:grp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513C025-3D2A-AC40-20F4-A97166239EF9}"/>
              </a:ext>
            </a:extLst>
          </p:cNvPr>
          <p:cNvGrpSpPr/>
          <p:nvPr/>
        </p:nvGrpSpPr>
        <p:grpSpPr>
          <a:xfrm>
            <a:off x="963499" y="299144"/>
            <a:ext cx="10894123" cy="2285801"/>
            <a:chOff x="873749" y="229496"/>
            <a:chExt cx="10894123" cy="2285801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499D5B7-81DD-539F-9645-CEA39D765B81}"/>
                </a:ext>
              </a:extLst>
            </p:cNvPr>
            <p:cNvSpPr txBox="1"/>
            <p:nvPr/>
          </p:nvSpPr>
          <p:spPr>
            <a:xfrm>
              <a:off x="873749" y="1186475"/>
              <a:ext cx="31037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s-MX" sz="36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Plan de suscripción</a:t>
              </a:r>
              <a:endParaRPr lang="es-MX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1873B13-9DBC-50E3-27FE-561CFD74959B}"/>
                </a:ext>
              </a:extLst>
            </p:cNvPr>
            <p:cNvSpPr txBox="1"/>
            <p:nvPr/>
          </p:nvSpPr>
          <p:spPr>
            <a:xfrm>
              <a:off x="873749" y="1632284"/>
              <a:ext cx="3223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s-MX" sz="36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por equipo instalado</a:t>
              </a:r>
              <a:endParaRPr lang="es-MX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62FC9C0-D96B-8A27-7FCD-0D455EF1EDFA}"/>
                </a:ext>
              </a:extLst>
            </p:cNvPr>
            <p:cNvSpPr txBox="1"/>
            <p:nvPr/>
          </p:nvSpPr>
          <p:spPr>
            <a:xfrm rot="20757615">
              <a:off x="4078490" y="847920"/>
              <a:ext cx="246734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s-MX" sz="8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ANUAL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5E254B5-1831-F704-A864-9443E60F7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434" y="229496"/>
              <a:ext cx="5142438" cy="2285801"/>
            </a:xfrm>
            <a:prstGeom prst="rect">
              <a:avLst/>
            </a:prstGeom>
          </p:spPr>
        </p:pic>
      </p:grpSp>
      <p:pic>
        <p:nvPicPr>
          <p:cNvPr id="1026" name="Picture 2" descr="Brush lines set and underlines elements leinwandbilder • bilder Zick-Zack-,  unterstreichen, Skizze | myloview.de">
            <a:extLst>
              <a:ext uri="{FF2B5EF4-FFF2-40B4-BE49-F238E27FC236}">
                <a16:creationId xmlns:a16="http://schemas.microsoft.com/office/drawing/2014/main" id="{CBFD0E12-87BB-3CBC-022F-B286795BC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6359" r="15003" b="83682"/>
          <a:stretch/>
        </p:blipFill>
        <p:spPr bwMode="auto">
          <a:xfrm rot="20694975">
            <a:off x="4151898" y="2075642"/>
            <a:ext cx="2522694" cy="2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38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123;p6">
            <a:extLst>
              <a:ext uri="{FF2B5EF4-FFF2-40B4-BE49-F238E27FC236}">
                <a16:creationId xmlns:a16="http://schemas.microsoft.com/office/drawing/2014/main" id="{BB38EF80-34D2-4E24-A7DA-1456E3E7DD3E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>
              <a:extLst>
                <a:ext uri="{FF2B5EF4-FFF2-40B4-BE49-F238E27FC236}">
                  <a16:creationId xmlns:a16="http://schemas.microsoft.com/office/drawing/2014/main" id="{A932F9AB-5D45-4B8E-B84D-47E7AED6C46E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>
              <a:extLst>
                <a:ext uri="{FF2B5EF4-FFF2-40B4-BE49-F238E27FC236}">
                  <a16:creationId xmlns:a16="http://schemas.microsoft.com/office/drawing/2014/main" id="{C5BE4AE5-D402-472E-8BB9-522B3E7101F3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1ADEC09-FD54-80F6-D73A-33ABD1C40882}"/>
              </a:ext>
            </a:extLst>
          </p:cNvPr>
          <p:cNvGrpSpPr/>
          <p:nvPr/>
        </p:nvGrpSpPr>
        <p:grpSpPr>
          <a:xfrm>
            <a:off x="7424469" y="1317588"/>
            <a:ext cx="4316759" cy="5025489"/>
            <a:chOff x="7588030" y="1321124"/>
            <a:chExt cx="4316759" cy="5025489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57701E9-A7E6-9BFD-6013-9A5E637C1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4520" y="1321124"/>
              <a:ext cx="3527534" cy="47033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Imagen 8" descr="Imagen que contiene persona, exterior, parado, niño&#10;&#10;Descripción generada automáticamente">
              <a:extLst>
                <a:ext uri="{FF2B5EF4-FFF2-40B4-BE49-F238E27FC236}">
                  <a16:creationId xmlns:a16="http://schemas.microsoft.com/office/drawing/2014/main" id="{DB338B41-9A50-51AA-9263-79C8ADE2A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11867">
              <a:off x="10376339" y="4388348"/>
              <a:ext cx="1227073" cy="12995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43B46967-DCED-A762-4889-129244C6E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58" r="-432"/>
            <a:stretch/>
          </p:blipFill>
          <p:spPr>
            <a:xfrm rot="1458345">
              <a:off x="10848722" y="5314950"/>
              <a:ext cx="1056067" cy="10316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0" name="Imagen 9" descr="Imagen que contiene exterior, pasto, hombre, agua&#10;&#10;Descripción generada automáticamente">
              <a:extLst>
                <a:ext uri="{FF2B5EF4-FFF2-40B4-BE49-F238E27FC236}">
                  <a16:creationId xmlns:a16="http://schemas.microsoft.com/office/drawing/2014/main" id="{DCD1B4C1-2F7F-62FB-DBCC-5191D22D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66232">
              <a:off x="9089897" y="4323740"/>
              <a:ext cx="1300323" cy="11230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33423F5-5E56-7954-19D6-73ADC044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11297">
              <a:off x="7844728" y="4506447"/>
              <a:ext cx="1284426" cy="11479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9C74773-02CC-ADF8-6086-0FEF9E39B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04524">
              <a:off x="9850717" y="5222309"/>
              <a:ext cx="1272980" cy="10607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" name="Imagen 14" descr="Un campo con árboles&#10;&#10;Descripción generada automáticamente">
              <a:extLst>
                <a:ext uri="{FF2B5EF4-FFF2-40B4-BE49-F238E27FC236}">
                  <a16:creationId xmlns:a16="http://schemas.microsoft.com/office/drawing/2014/main" id="{9071401F-0503-6056-3483-922410297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258366">
              <a:off x="8659815" y="5206600"/>
              <a:ext cx="1283876" cy="11235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DC188A1-0208-436C-D058-FA90544A4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0689508">
              <a:off x="7588030" y="5252563"/>
              <a:ext cx="1182560" cy="10673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  <a:softEdge rad="0"/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D491314-E6C4-B1F7-1810-00A926583D14}"/>
              </a:ext>
            </a:extLst>
          </p:cNvPr>
          <p:cNvGrpSpPr/>
          <p:nvPr/>
        </p:nvGrpSpPr>
        <p:grpSpPr>
          <a:xfrm>
            <a:off x="584578" y="1370482"/>
            <a:ext cx="6315501" cy="3342190"/>
            <a:chOff x="631837" y="1610837"/>
            <a:chExt cx="6315501" cy="3847531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1F370B2A-6733-4C2C-8C73-00D51B22828B}"/>
                </a:ext>
              </a:extLst>
            </p:cNvPr>
            <p:cNvGrpSpPr/>
            <p:nvPr/>
          </p:nvGrpSpPr>
          <p:grpSpPr>
            <a:xfrm>
              <a:off x="631837" y="1610837"/>
              <a:ext cx="6315501" cy="3847531"/>
              <a:chOff x="589797" y="1441901"/>
              <a:chExt cx="7343320" cy="4473701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4566E748-A151-44A8-BDCD-C66050E9361F}"/>
                  </a:ext>
                </a:extLst>
              </p:cNvPr>
              <p:cNvGrpSpPr/>
              <p:nvPr/>
            </p:nvGrpSpPr>
            <p:grpSpPr>
              <a:xfrm>
                <a:off x="589797" y="1441901"/>
                <a:ext cx="7343320" cy="4473701"/>
                <a:chOff x="2233295" y="866626"/>
                <a:chExt cx="7892415" cy="4808220"/>
              </a:xfrm>
            </p:grpSpPr>
            <p:grpSp>
              <p:nvGrpSpPr>
                <p:cNvPr id="305" name="Google Shape;305;p14"/>
                <p:cNvGrpSpPr/>
                <p:nvPr/>
              </p:nvGrpSpPr>
              <p:grpSpPr>
                <a:xfrm>
                  <a:off x="6292215" y="866626"/>
                  <a:ext cx="3832860" cy="2333625"/>
                  <a:chOff x="9909" y="1542"/>
                  <a:chExt cx="6036" cy="3675"/>
                </a:xfrm>
              </p:grpSpPr>
              <p:grpSp>
                <p:nvGrpSpPr>
                  <p:cNvPr id="306" name="Google Shape;306;p14"/>
                  <p:cNvGrpSpPr/>
                  <p:nvPr/>
                </p:nvGrpSpPr>
                <p:grpSpPr>
                  <a:xfrm>
                    <a:off x="9971" y="1665"/>
                    <a:ext cx="5974" cy="3552"/>
                    <a:chOff x="754" y="4464"/>
                    <a:chExt cx="3055" cy="3552"/>
                  </a:xfrm>
                </p:grpSpPr>
                <p:sp>
                  <p:nvSpPr>
                    <p:cNvPr id="307" name="Google Shape;307;p14"/>
                    <p:cNvSpPr/>
                    <p:nvPr/>
                  </p:nvSpPr>
                  <p:spPr>
                    <a:xfrm>
                      <a:off x="754" y="4464"/>
                      <a:ext cx="3055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8" name="Google Shape;308;p14"/>
                    <p:cNvSpPr txBox="1"/>
                    <p:nvPr/>
                  </p:nvSpPr>
                  <p:spPr>
                    <a:xfrm>
                      <a:off x="754" y="6552"/>
                      <a:ext cx="3055" cy="146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AHORRO DE FERTILIZANTES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pic>
                <p:nvPicPr>
                  <p:cNvPr id="309" name="Google Shape;309;p14"/>
                  <p:cNvPicPr preferRelativeResize="0"/>
                  <p:nvPr/>
                </p:nvPicPr>
                <p:blipFill rotWithShape="1">
                  <a:blip r:embed="rId11" cstate="screen">
                    <a:alphaModFix/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4200" y="2299"/>
                    <a:ext cx="1521" cy="15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310" name="Google Shape;310;p14"/>
                  <p:cNvSpPr txBox="1"/>
                  <p:nvPr/>
                </p:nvSpPr>
                <p:spPr>
                  <a:xfrm>
                    <a:off x="9909" y="1542"/>
                    <a:ext cx="4459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30%</a:t>
                    </a:r>
                    <a:endParaRPr lang="es-MX" sz="80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11" name="Google Shape;311;p14"/>
                <p:cNvGrpSpPr/>
                <p:nvPr/>
              </p:nvGrpSpPr>
              <p:grpSpPr>
                <a:xfrm>
                  <a:off x="2273300" y="866626"/>
                  <a:ext cx="3775075" cy="2284730"/>
                  <a:chOff x="3580" y="1542"/>
                  <a:chExt cx="5945" cy="3598"/>
                </a:xfrm>
              </p:grpSpPr>
              <p:grpSp>
                <p:nvGrpSpPr>
                  <p:cNvPr id="312" name="Google Shape;312;p14"/>
                  <p:cNvGrpSpPr/>
                  <p:nvPr/>
                </p:nvGrpSpPr>
                <p:grpSpPr>
                  <a:xfrm>
                    <a:off x="3580" y="1665"/>
                    <a:ext cx="5945" cy="3475"/>
                    <a:chOff x="1252" y="4464"/>
                    <a:chExt cx="3040" cy="3475"/>
                  </a:xfrm>
                </p:grpSpPr>
                <p:sp>
                  <p:nvSpPr>
                    <p:cNvPr id="313" name="Google Shape;313;p14"/>
                    <p:cNvSpPr/>
                    <p:nvPr/>
                  </p:nvSpPr>
                  <p:spPr>
                    <a:xfrm>
                      <a:off x="1252" y="4464"/>
                      <a:ext cx="3040" cy="3475"/>
                    </a:xfrm>
                    <a:prstGeom prst="roundRect">
                      <a:avLst>
                        <a:gd name="adj" fmla="val 10608"/>
                      </a:avLst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glow rad="1397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4" name="Google Shape;314;p14"/>
                    <p:cNvSpPr txBox="1"/>
                    <p:nvPr/>
                  </p:nvSpPr>
                  <p:spPr>
                    <a:xfrm>
                      <a:off x="1299" y="6927"/>
                      <a:ext cx="2939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Quattrocento Sans"/>
                          <a:sym typeface="Quattrocento Sans"/>
                        </a:rPr>
                        <a:t>AHORRO DE AGUA</a:t>
                      </a:r>
                      <a:endParaRPr lang="es-MX" sz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16" name="Google Shape;316;p14"/>
                  <p:cNvSpPr txBox="1"/>
                  <p:nvPr/>
                </p:nvSpPr>
                <p:spPr>
                  <a:xfrm>
                    <a:off x="3581" y="1542"/>
                    <a:ext cx="4292" cy="26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s-MX" sz="8000" b="1" dirty="0">
                        <a:solidFill>
                          <a:schemeClr val="bg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35%</a:t>
                    </a:r>
                    <a:endParaRPr lang="es-MX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9" name="Google Shape;319;p14"/>
                <p:cNvGrpSpPr/>
                <p:nvPr/>
              </p:nvGrpSpPr>
              <p:grpSpPr>
                <a:xfrm>
                  <a:off x="5083810" y="3468221"/>
                  <a:ext cx="2206625" cy="2206625"/>
                  <a:chOff x="6522" y="5661"/>
                  <a:chExt cx="3475" cy="3475"/>
                </a:xfrm>
              </p:grpSpPr>
              <p:pic>
                <p:nvPicPr>
                  <p:cNvPr id="324" name="Google Shape;324;p14"/>
                  <p:cNvPicPr preferRelativeResize="0"/>
                  <p:nvPr/>
                </p:nvPicPr>
                <p:blipFill rotWithShape="1">
                  <a:blip r:embed="rId13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/>
                </p:blipFill>
                <p:spPr>
                  <a:xfrm>
                    <a:off x="7388" y="5949"/>
                    <a:ext cx="1635" cy="16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  <p:grpSp>
                <p:nvGrpSpPr>
                  <p:cNvPr id="320" name="Google Shape;320;p14"/>
                  <p:cNvGrpSpPr/>
                  <p:nvPr/>
                </p:nvGrpSpPr>
                <p:grpSpPr>
                  <a:xfrm>
                    <a:off x="6522" y="5661"/>
                    <a:ext cx="3475" cy="3475"/>
                    <a:chOff x="610" y="4523"/>
                    <a:chExt cx="3475" cy="3475"/>
                  </a:xfrm>
                </p:grpSpPr>
                <p:sp>
                  <p:nvSpPr>
                    <p:cNvPr id="321" name="Google Shape;321;p14"/>
                    <p:cNvSpPr/>
                    <p:nvPr/>
                  </p:nvSpPr>
                  <p:spPr>
                    <a:xfrm>
                      <a:off x="610" y="4523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" name="Google Shape;322;p14"/>
                    <p:cNvSpPr txBox="1"/>
                    <p:nvPr/>
                  </p:nvSpPr>
                  <p:spPr>
                    <a:xfrm>
                      <a:off x="610" y="6546"/>
                      <a:ext cx="3459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INTELIGENCIA COLABORATIVA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  <p:sp>
                  <p:nvSpPr>
                    <p:cNvPr id="323" name="Google Shape;323;p14"/>
                    <p:cNvSpPr txBox="1"/>
                    <p:nvPr/>
                  </p:nvSpPr>
                  <p:spPr>
                    <a:xfrm>
                      <a:off x="1861" y="5314"/>
                      <a:ext cx="865" cy="7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IA</a:t>
                      </a:r>
                      <a:endParaRPr lang="es-MX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5" name="Google Shape;325;p14"/>
                <p:cNvGrpSpPr/>
                <p:nvPr/>
              </p:nvGrpSpPr>
              <p:grpSpPr>
                <a:xfrm>
                  <a:off x="2233295" y="3443456"/>
                  <a:ext cx="2292350" cy="2206625"/>
                  <a:chOff x="3517" y="5600"/>
                  <a:chExt cx="3610" cy="3475"/>
                </a:xfrm>
              </p:grpSpPr>
              <p:grpSp>
                <p:nvGrpSpPr>
                  <p:cNvPr id="326" name="Google Shape;326;p14"/>
                  <p:cNvGrpSpPr/>
                  <p:nvPr/>
                </p:nvGrpSpPr>
                <p:grpSpPr>
                  <a:xfrm>
                    <a:off x="3517" y="5600"/>
                    <a:ext cx="3610" cy="3475"/>
                    <a:chOff x="1495" y="4484"/>
                    <a:chExt cx="3610" cy="3475"/>
                  </a:xfrm>
                </p:grpSpPr>
                <p:sp>
                  <p:nvSpPr>
                    <p:cNvPr id="327" name="Google Shape;327;p14"/>
                    <p:cNvSpPr/>
                    <p:nvPr/>
                  </p:nvSpPr>
                  <p:spPr>
                    <a:xfrm>
                      <a:off x="1570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" name="Google Shape;328;p14"/>
                    <p:cNvSpPr txBox="1"/>
                    <p:nvPr/>
                  </p:nvSpPr>
                  <p:spPr>
                    <a:xfrm>
                      <a:off x="1495" y="6537"/>
                      <a:ext cx="3610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5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AUTOMATIZACIÓN</a:t>
                      </a: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AGRÍCOLA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0" name="Google Shape;330;p14"/>
                  <p:cNvPicPr preferRelativeResize="0"/>
                  <p:nvPr/>
                </p:nvPicPr>
                <p:blipFill rotWithShape="1">
                  <a:blip r:embed="rId15" cstate="screen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6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18480000">
                    <a:off x="4311" y="6094"/>
                    <a:ext cx="505" cy="5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331" name="Google Shape;331;p14"/>
                <p:cNvGrpSpPr/>
                <p:nvPr/>
              </p:nvGrpSpPr>
              <p:grpSpPr>
                <a:xfrm>
                  <a:off x="7919085" y="3443456"/>
                  <a:ext cx="2206625" cy="2206625"/>
                  <a:chOff x="9671" y="5600"/>
                  <a:chExt cx="3475" cy="3475"/>
                </a:xfrm>
              </p:grpSpPr>
              <p:grpSp>
                <p:nvGrpSpPr>
                  <p:cNvPr id="332" name="Google Shape;332;p14"/>
                  <p:cNvGrpSpPr/>
                  <p:nvPr/>
                </p:nvGrpSpPr>
                <p:grpSpPr>
                  <a:xfrm>
                    <a:off x="9671" y="5600"/>
                    <a:ext cx="3475" cy="3475"/>
                    <a:chOff x="-238" y="4484"/>
                    <a:chExt cx="3475" cy="3475"/>
                  </a:xfrm>
                </p:grpSpPr>
                <p:sp>
                  <p:nvSpPr>
                    <p:cNvPr id="333" name="Google Shape;333;p14"/>
                    <p:cNvSpPr/>
                    <p:nvPr/>
                  </p:nvSpPr>
                  <p:spPr>
                    <a:xfrm>
                      <a:off x="-238" y="4484"/>
                      <a:ext cx="3475" cy="3475"/>
                    </a:xfrm>
                    <a:prstGeom prst="roundRect">
                      <a:avLst>
                        <a:gd name="adj" fmla="val 10608"/>
                      </a:avLst>
                    </a:prstGeom>
                    <a:noFill/>
                    <a:ln w="57150" cap="flat" cmpd="sng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160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" name="Google Shape;334;p14"/>
                    <p:cNvSpPr txBox="1"/>
                    <p:nvPr/>
                  </p:nvSpPr>
                  <p:spPr>
                    <a:xfrm>
                      <a:off x="-178" y="6507"/>
                      <a:ext cx="3415" cy="1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50800" dist="38100" dir="2700000" algn="tl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115E2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MONITOREO EN TIEMPO REAL</a:t>
                      </a:r>
                      <a:endParaRPr lang="es-MX" sz="1600" dirty="0">
                        <a:solidFill>
                          <a:srgbClr val="115E21"/>
                        </a:solidFill>
                      </a:endParaRPr>
                    </a:p>
                  </p:txBody>
                </p:sp>
              </p:grpSp>
              <p:pic>
                <p:nvPicPr>
                  <p:cNvPr id="335" name="Google Shape;335;p14"/>
                  <p:cNvPicPr preferRelativeResize="0"/>
                  <p:nvPr/>
                </p:nvPicPr>
                <p:blipFill rotWithShape="1">
                  <a:blip r:embed="rId17" cstate="screen">
                    <a:alphaModFix/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rightnessContrast bright="-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579" y="5910"/>
                    <a:ext cx="1592" cy="155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</p:pic>
            </p:grpSp>
          </p:grpSp>
          <p:pic>
            <p:nvPicPr>
              <p:cNvPr id="43" name="Google Shape;317;p14">
                <a:extLst>
                  <a:ext uri="{FF2B5EF4-FFF2-40B4-BE49-F238E27FC236}">
                    <a16:creationId xmlns:a16="http://schemas.microsoft.com/office/drawing/2014/main" id="{7F85A280-732F-4C59-9060-8048083151A0}"/>
                  </a:ext>
                </a:extLst>
              </p:cNvPr>
              <p:cNvPicPr preferRelativeResize="0"/>
              <p:nvPr/>
            </p:nvPicPr>
            <p:blipFill rotWithShape="1">
              <a:blip r:embed="rId19" cstate="screen">
                <a:alphaModFix/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45252" y="1828891"/>
                <a:ext cx="886823" cy="89982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6B1E7959-3DD1-AB09-0712-F5AC30EDC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535" y="3866034"/>
              <a:ext cx="1325859" cy="777301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C6106B02-5A32-3083-ABCF-87A58D96EED9}"/>
              </a:ext>
            </a:extLst>
          </p:cNvPr>
          <p:cNvGrpSpPr/>
          <p:nvPr/>
        </p:nvGrpSpPr>
        <p:grpSpPr>
          <a:xfrm>
            <a:off x="617099" y="4891552"/>
            <a:ext cx="6282980" cy="1491736"/>
            <a:chOff x="8828498" y="4596514"/>
            <a:chExt cx="4659311" cy="1140746"/>
          </a:xfrm>
          <a:effectLst>
            <a:glow rad="101600">
              <a:schemeClr val="bg1">
                <a:alpha val="60000"/>
              </a:schemeClr>
            </a:glow>
          </a:effectLst>
        </p:grpSpPr>
        <p:sp>
          <p:nvSpPr>
            <p:cNvPr id="5" name="Google Shape;70;p2">
              <a:extLst>
                <a:ext uri="{FF2B5EF4-FFF2-40B4-BE49-F238E27FC236}">
                  <a16:creationId xmlns:a16="http://schemas.microsoft.com/office/drawing/2014/main" id="{891B5A95-C9E7-5887-6503-ACD2378183D8}"/>
                </a:ext>
              </a:extLst>
            </p:cNvPr>
            <p:cNvSpPr txBox="1"/>
            <p:nvPr/>
          </p:nvSpPr>
          <p:spPr>
            <a:xfrm>
              <a:off x="9519629" y="4596514"/>
              <a:ext cx="3968180" cy="7766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6000" b="1" dirty="0">
                  <a:solidFill>
                    <a:srgbClr val="AD49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57</a:t>
              </a:r>
              <a:r>
                <a:rPr lang="es-MX" sz="6000" b="1" dirty="0">
                  <a:solidFill>
                    <a:srgbClr val="AD4949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r>
                <a:rPr lang="es-MX" sz="6000" b="1" dirty="0">
                  <a:solidFill>
                    <a:srgbClr val="C00000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 </a:t>
              </a:r>
              <a:r>
                <a:rPr lang="es-MX" sz="6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– 35%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 </a:t>
              </a:r>
              <a:r>
                <a:rPr lang="es-MX" sz="6000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= 22</a:t>
              </a:r>
              <a:r>
                <a:rPr lang="es-MX" sz="60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%</a:t>
              </a:r>
              <a:endParaRPr lang="es-MX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6" name="Google Shape;107;p5">
              <a:extLst>
                <a:ext uri="{FF2B5EF4-FFF2-40B4-BE49-F238E27FC236}">
                  <a16:creationId xmlns:a16="http://schemas.microsoft.com/office/drawing/2014/main" id="{EE885873-83D2-11A3-72A9-79AE1B4D2F35}"/>
                </a:ext>
              </a:extLst>
            </p:cNvPr>
            <p:cNvPicPr preferRelativeResize="0"/>
            <p:nvPr/>
          </p:nvPicPr>
          <p:blipFill rotWithShape="1">
            <a:blip r:embed="rId22" cstate="screen">
              <a:alphaModFix/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8498" y="4713473"/>
              <a:ext cx="884441" cy="924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70;p2">
              <a:extLst>
                <a:ext uri="{FF2B5EF4-FFF2-40B4-BE49-F238E27FC236}">
                  <a16:creationId xmlns:a16="http://schemas.microsoft.com/office/drawing/2014/main" id="{36C94AED-7BA9-A4B7-1E07-2CEA28094985}"/>
                </a:ext>
              </a:extLst>
            </p:cNvPr>
            <p:cNvSpPr txBox="1"/>
            <p:nvPr/>
          </p:nvSpPr>
          <p:spPr>
            <a:xfrm>
              <a:off x="10227237" y="5290107"/>
              <a:ext cx="2602654" cy="44715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200" dirty="0">
                  <a:solidFill>
                    <a:srgbClr val="115E21"/>
                  </a:solidFill>
                  <a:latin typeface="Agency FB" panose="020B0503020202020204" pitchFamily="34" charset="0"/>
                  <a:ea typeface="Quattrocento Sans"/>
                  <a:cs typeface="Quattrocento Sans"/>
                  <a:sym typeface="Quattrocento Sans"/>
                </a:rPr>
                <a:t>Ahorro de agua</a:t>
              </a:r>
              <a:endParaRPr lang="es-MX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32EBE822-1FE9-0656-30BD-A714E8354EB8}"/>
              </a:ext>
            </a:extLst>
          </p:cNvPr>
          <p:cNvSpPr/>
          <p:nvPr/>
        </p:nvSpPr>
        <p:spPr>
          <a:xfrm>
            <a:off x="-1356184" y="-1084724"/>
            <a:ext cx="16607660" cy="5680960"/>
          </a:xfrm>
          <a:custGeom>
            <a:avLst/>
            <a:gdLst>
              <a:gd name="connsiteX0" fmla="*/ 1181906 w 14123730"/>
              <a:gd name="connsiteY0" fmla="*/ 378691 h 5680960"/>
              <a:gd name="connsiteX1" fmla="*/ 1181906 w 14123730"/>
              <a:gd name="connsiteY1" fmla="*/ 5407891 h 5680960"/>
              <a:gd name="connsiteX2" fmla="*/ 7501426 w 14123730"/>
              <a:gd name="connsiteY2" fmla="*/ 4595091 h 5680960"/>
              <a:gd name="connsiteX3" fmla="*/ 12347746 w 14123730"/>
              <a:gd name="connsiteY3" fmla="*/ 1069571 h 5680960"/>
              <a:gd name="connsiteX4" fmla="*/ 13333266 w 14123730"/>
              <a:gd name="connsiteY4" fmla="*/ 439651 h 5680960"/>
              <a:gd name="connsiteX5" fmla="*/ 1181906 w 14123730"/>
              <a:gd name="connsiteY5" fmla="*/ 378691 h 568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23730" h="5680960">
                <a:moveTo>
                  <a:pt x="1181906" y="378691"/>
                </a:moveTo>
                <a:cubicBezTo>
                  <a:pt x="-843321" y="1206731"/>
                  <a:pt x="128653" y="4705158"/>
                  <a:pt x="1181906" y="5407891"/>
                </a:cubicBezTo>
                <a:cubicBezTo>
                  <a:pt x="2235159" y="6110624"/>
                  <a:pt x="5640453" y="5318144"/>
                  <a:pt x="7501426" y="4595091"/>
                </a:cubicBezTo>
                <a:cubicBezTo>
                  <a:pt x="9362399" y="3872038"/>
                  <a:pt x="11375773" y="1762144"/>
                  <a:pt x="12347746" y="1069571"/>
                </a:cubicBezTo>
                <a:cubicBezTo>
                  <a:pt x="13319719" y="376998"/>
                  <a:pt x="15190853" y="558184"/>
                  <a:pt x="13333266" y="439651"/>
                </a:cubicBezTo>
                <a:cubicBezTo>
                  <a:pt x="11475679" y="321118"/>
                  <a:pt x="3207133" y="-449349"/>
                  <a:pt x="1181906" y="378691"/>
                </a:cubicBezTo>
                <a:close/>
              </a:path>
            </a:pathLst>
          </a:custGeom>
          <a:solidFill>
            <a:srgbClr val="E2F0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7" name="Google Shape;123;p6">
            <a:extLst>
              <a:ext uri="{FF2B5EF4-FFF2-40B4-BE49-F238E27FC236}">
                <a16:creationId xmlns:a16="http://schemas.microsoft.com/office/drawing/2014/main" id="{BB38EF80-34D2-4E24-A7DA-1456E3E7DD3E}"/>
              </a:ext>
            </a:extLst>
          </p:cNvPr>
          <p:cNvGrpSpPr/>
          <p:nvPr/>
        </p:nvGrpSpPr>
        <p:grpSpPr>
          <a:xfrm rot="5400000">
            <a:off x="2104244" y="-2088876"/>
            <a:ext cx="1076960" cy="5286687"/>
            <a:chOff x="536" y="2031"/>
            <a:chExt cx="1696" cy="8325"/>
          </a:xfrm>
        </p:grpSpPr>
        <p:sp>
          <p:nvSpPr>
            <p:cNvPr id="38" name="Google Shape;124;p6">
              <a:extLst>
                <a:ext uri="{FF2B5EF4-FFF2-40B4-BE49-F238E27FC236}">
                  <a16:creationId xmlns:a16="http://schemas.microsoft.com/office/drawing/2014/main" id="{A932F9AB-5D45-4B8E-B84D-47E7AED6C46E}"/>
                </a:ext>
              </a:extLst>
            </p:cNvPr>
            <p:cNvSpPr txBox="1"/>
            <p:nvPr/>
          </p:nvSpPr>
          <p:spPr>
            <a:xfrm rot="16200000">
              <a:off x="-2697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Impactos en la productividad </a:t>
              </a:r>
              <a:br>
                <a:rPr lang="es-MX" sz="4800" i="1" dirty="0">
                  <a:solidFill>
                    <a:srgbClr val="115E21"/>
                  </a:solidFill>
                  <a:latin typeface="Mistral" panose="03090702030407020403" pitchFamily="66" charset="0"/>
                  <a:ea typeface="Pacifico"/>
                  <a:cs typeface="Pacifico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CONTRIBUCIONES Y LOGROS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39" name="Google Shape;125;p6">
              <a:extLst>
                <a:ext uri="{FF2B5EF4-FFF2-40B4-BE49-F238E27FC236}">
                  <a16:creationId xmlns:a16="http://schemas.microsoft.com/office/drawing/2014/main" id="{C5BE4AE5-D402-472E-8BB9-522B3E7101F3}"/>
                </a:ext>
              </a:extLst>
            </p:cNvPr>
            <p:cNvCxnSpPr/>
            <p:nvPr/>
          </p:nvCxnSpPr>
          <p:spPr>
            <a:xfrm>
              <a:off x="1450" y="2079"/>
              <a:ext cx="0" cy="8277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7B6FE8C-39E5-280F-969E-C0A382799241}"/>
              </a:ext>
            </a:extLst>
          </p:cNvPr>
          <p:cNvGrpSpPr/>
          <p:nvPr/>
        </p:nvGrpSpPr>
        <p:grpSpPr>
          <a:xfrm>
            <a:off x="755516" y="3414530"/>
            <a:ext cx="1918216" cy="3046988"/>
            <a:chOff x="2382898" y="2507426"/>
            <a:chExt cx="1918216" cy="3046988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60A2710-1DD0-E4B1-FFF7-7253456FF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20493" y="34745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2DE09E0-9512-5ABA-639A-DE8C356DAC1A}"/>
                </a:ext>
              </a:extLst>
            </p:cNvPr>
            <p:cNvSpPr txBox="1"/>
            <p:nvPr/>
          </p:nvSpPr>
          <p:spPr>
            <a:xfrm>
              <a:off x="2787695" y="2507426"/>
              <a:ext cx="1039067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2019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Juárez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C93FF94-C90F-10BD-1005-A3267083F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82898" y="4382184"/>
              <a:ext cx="1918216" cy="936629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3C1A137-8482-E1FA-9828-5A1D33A550CD}"/>
              </a:ext>
            </a:extLst>
          </p:cNvPr>
          <p:cNvGrpSpPr/>
          <p:nvPr/>
        </p:nvGrpSpPr>
        <p:grpSpPr>
          <a:xfrm>
            <a:off x="3191974" y="3106753"/>
            <a:ext cx="1620119" cy="3354765"/>
            <a:chOff x="5522475" y="1849654"/>
            <a:chExt cx="1620119" cy="3354765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0AC1B947-4B3D-43E1-712D-E863EF21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25717" y="2790075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7E8F89C-8225-84A7-34DC-8F39FC47BB77}"/>
                </a:ext>
              </a:extLst>
            </p:cNvPr>
            <p:cNvSpPr txBox="1"/>
            <p:nvPr/>
          </p:nvSpPr>
          <p:spPr>
            <a:xfrm>
              <a:off x="5815031" y="1849654"/>
              <a:ext cx="1013418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2020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Chihuahua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2</a:t>
              </a:r>
              <a:r>
                <a:rPr lang="es-MX" sz="2000" u="sng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nd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Lugar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62D1ED8-6370-A087-7769-3B7E38B81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8000"/>
            <a:stretch/>
          </p:blipFill>
          <p:spPr>
            <a:xfrm>
              <a:off x="5522475" y="3905501"/>
              <a:ext cx="1620119" cy="849457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B2B6E15-6016-B647-5890-1F1875791339}"/>
              </a:ext>
            </a:extLst>
          </p:cNvPr>
          <p:cNvGrpSpPr/>
          <p:nvPr/>
        </p:nvGrpSpPr>
        <p:grpSpPr>
          <a:xfrm>
            <a:off x="5353036" y="2463787"/>
            <a:ext cx="1594610" cy="3354765"/>
            <a:chOff x="8184547" y="697020"/>
            <a:chExt cx="1594610" cy="335476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EC20765-6010-B862-6E61-B985769FA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17218F1C-03A5-DFE4-9B71-8759C75ED210}"/>
                </a:ext>
              </a:extLst>
            </p:cNvPr>
            <p:cNvSpPr txBox="1"/>
            <p:nvPr/>
          </p:nvSpPr>
          <p:spPr>
            <a:xfrm>
              <a:off x="8466327" y="697020"/>
              <a:ext cx="1031051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2021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México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219F430D-97D7-286B-443B-DE15764EC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089" b="9161"/>
            <a:stretch/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E4DAF602-D692-7DD0-5114-FBBE5CBC1D94}"/>
              </a:ext>
            </a:extLst>
          </p:cNvPr>
          <p:cNvGrpSpPr/>
          <p:nvPr/>
        </p:nvGrpSpPr>
        <p:grpSpPr>
          <a:xfrm>
            <a:off x="7596497" y="1707414"/>
            <a:ext cx="1594610" cy="3354765"/>
            <a:chOff x="8184547" y="697020"/>
            <a:chExt cx="1594610" cy="3354765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F9383465-37E2-89E4-FDF1-46E9ED97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85831" y="1618030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96BD17B0-0530-BD17-9136-FA634DA289E9}"/>
                </a:ext>
              </a:extLst>
            </p:cNvPr>
            <p:cNvSpPr txBox="1"/>
            <p:nvPr/>
          </p:nvSpPr>
          <p:spPr>
            <a:xfrm>
              <a:off x="8442283" y="697020"/>
              <a:ext cx="1079142" cy="335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2022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Cd. Morelia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3</a:t>
              </a:r>
              <a:r>
                <a:rPr lang="en-US" sz="2000" b="1" baseline="30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er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 </a:t>
              </a:r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Lugar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4FB4D53-3BED-92BE-14EA-8D13B101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9635" b="9635"/>
            <a:stretch/>
          </p:blipFill>
          <p:spPr>
            <a:xfrm>
              <a:off x="8184547" y="2722898"/>
              <a:ext cx="1594610" cy="966664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14CB760-C6C0-9D3A-84BD-BCE7E4DB999D}"/>
              </a:ext>
            </a:extLst>
          </p:cNvPr>
          <p:cNvGrpSpPr/>
          <p:nvPr/>
        </p:nvGrpSpPr>
        <p:grpSpPr>
          <a:xfrm>
            <a:off x="9931882" y="845568"/>
            <a:ext cx="1071562" cy="3662541"/>
            <a:chOff x="9942392" y="919138"/>
            <a:chExt cx="1071562" cy="3662541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58BD74DB-3553-0474-97C7-20535ECD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8829" y="1840148"/>
              <a:ext cx="992043" cy="99204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B6E7980-C0E5-4AD0-6A08-D8BD22679D74}"/>
                </a:ext>
              </a:extLst>
            </p:cNvPr>
            <p:cNvSpPr txBox="1"/>
            <p:nvPr/>
          </p:nvSpPr>
          <p:spPr>
            <a:xfrm>
              <a:off x="9962532" y="919138"/>
              <a:ext cx="1024639" cy="366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3200" b="1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2023</a:t>
              </a:r>
              <a:endParaRPr lang="es-MX" sz="2000" b="1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</a:rPr>
                <a:t>Monterrey</a:t>
              </a: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</a:endParaRPr>
            </a:p>
            <a:p>
              <a:pPr algn="ctr"/>
              <a:endParaRPr lang="es-MX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  <a:p>
              <a:pPr algn="ctr"/>
              <a:r>
                <a:rPr lang="es-MX" sz="20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Finalistas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409ABE84-90DF-AFE0-0AF6-816B1C06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2392" y="2975612"/>
              <a:ext cx="1071562" cy="1071562"/>
            </a:xfrm>
            <a:prstGeom prst="rect">
              <a:avLst/>
            </a:prstGeom>
            <a:ln>
              <a:solidFill>
                <a:srgbClr val="054A98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19573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8DD2DF70-7654-40D2-A4DF-5407660A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6627"/>
            <a:ext cx="12216046" cy="66450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ED5978-1B21-49D2-90AE-DC30CB3C26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603" y="5875284"/>
            <a:ext cx="2396797" cy="68317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  <a:outerShdw blurRad="50800" dist="50800" dir="5400000" algn="ctr" rotWithShape="0">
              <a:schemeClr val="bg1">
                <a:alpha val="43000"/>
              </a:scheme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BE181FB-A027-6B77-30B3-EEA0C9074F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994" y="3324143"/>
            <a:ext cx="577163" cy="56703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882BF85-C350-B1B1-4F54-D985AD955DE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802" y="2080258"/>
            <a:ext cx="623547" cy="4591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DD10012-02D5-6534-7C1B-D991E41F918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877" y="2651074"/>
            <a:ext cx="561396" cy="56139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1F98B9F-ED8A-7B42-C454-B209F778A0B5}"/>
              </a:ext>
            </a:extLst>
          </p:cNvPr>
          <p:cNvSpPr txBox="1"/>
          <p:nvPr/>
        </p:nvSpPr>
        <p:spPr>
          <a:xfrm>
            <a:off x="1920414" y="1331204"/>
            <a:ext cx="626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https://dtaamerica.com/dta-agricola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66331-E694-C39A-20B3-BCA494EA23A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035" y="1318789"/>
            <a:ext cx="655080" cy="64979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AA76B78-F3B6-F46B-8C68-172BAB7502AF}"/>
              </a:ext>
            </a:extLst>
          </p:cNvPr>
          <p:cNvSpPr txBox="1"/>
          <p:nvPr/>
        </p:nvSpPr>
        <p:spPr>
          <a:xfrm>
            <a:off x="1920414" y="2011057"/>
            <a:ext cx="4652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contact@dtaamerica.com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A0D1C8-ECF2-B3C1-B980-CBEF321032DD}"/>
              </a:ext>
            </a:extLst>
          </p:cNvPr>
          <p:cNvSpPr txBox="1"/>
          <p:nvPr/>
        </p:nvSpPr>
        <p:spPr>
          <a:xfrm>
            <a:off x="1920414" y="2690910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https://www.facebook.com/dtaagricola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7416AC-1EBA-94A4-F0A3-F8DE048FADD4}"/>
              </a:ext>
            </a:extLst>
          </p:cNvPr>
          <p:cNvSpPr txBox="1"/>
          <p:nvPr/>
        </p:nvSpPr>
        <p:spPr>
          <a:xfrm>
            <a:off x="1920414" y="3370762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52 625 152 3176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7D8800E-2C14-5A6A-6058-A785FB2A98F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3000"/>
                    </a14:imgEffect>
                    <a14:imgEffect>
                      <a14:saturation sat="33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591" y="78773"/>
            <a:ext cx="3700818" cy="10870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F7839C-9205-A6A7-D154-BD6251237B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" contras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766" y="1172874"/>
            <a:ext cx="3036071" cy="30360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media">
            <a:extLst>
              <a:ext uri="{FF2B5EF4-FFF2-40B4-BE49-F238E27FC236}">
                <a16:creationId xmlns:a16="http://schemas.microsoft.com/office/drawing/2014/main" id="{DDE29E93-F4D6-D0F8-4214-AFBA697A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" y="-80891"/>
            <a:ext cx="12181490" cy="6647771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AFDBD08-B03A-EA5F-35C4-3A96CD4C8873}"/>
              </a:ext>
            </a:extLst>
          </p:cNvPr>
          <p:cNvGrpSpPr/>
          <p:nvPr/>
        </p:nvGrpSpPr>
        <p:grpSpPr>
          <a:xfrm>
            <a:off x="1140599" y="538725"/>
            <a:ext cx="9910801" cy="2880597"/>
            <a:chOff x="1140599" y="538725"/>
            <a:chExt cx="9910801" cy="2880597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AED32E5-00F8-E3B5-0341-DF52FDE40D75}"/>
                </a:ext>
              </a:extLst>
            </p:cNvPr>
            <p:cNvSpPr txBox="1"/>
            <p:nvPr/>
          </p:nvSpPr>
          <p:spPr>
            <a:xfrm>
              <a:off x="1140599" y="557040"/>
              <a:ext cx="9910801" cy="28622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2000" b="1">
                  <a:solidFill>
                    <a:schemeClr val="accent6">
                      <a:lumMod val="75000"/>
                    </a:schemeClr>
                  </a:solidFill>
                  <a:latin typeface="Arial Black"/>
                  <a:ea typeface="Arial Black"/>
                  <a:cs typeface="Arial Black"/>
                </a:defRPr>
              </a:lvl1pPr>
            </a:lstStyle>
            <a:p>
              <a:pPr algn="just"/>
              <a:r>
                <a:rPr lang="es-MX" sz="3700" dirty="0">
                  <a:solidFill>
                    <a:srgbClr val="115E21"/>
                  </a:solidFill>
                  <a:latin typeface="Agency FB" panose="020B0503020202020204" pitchFamily="34" charset="0"/>
                </a:rPr>
                <a:t>En                        creemos que es posible incrementar la productividad sin excesos en recursos naturales.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s-MX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/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Producto sencillo, fácil de usar y asequible.</a:t>
              </a:r>
            </a:p>
            <a:p>
              <a:pPr marL="450850" marR="0" lvl="0" indent="-45085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Monitoreo y control en tiempo real de todos tus sistemas de riego </a:t>
              </a:r>
              <a:b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</a:br>
              <a:r>
                <a:rPr lang="es-MX" sz="3200" b="0" dirty="0">
                  <a:solidFill>
                    <a:srgbClr val="115E21"/>
                  </a:solidFill>
                  <a:latin typeface="Agency FB" panose="020B0503020202020204" pitchFamily="34" charset="0"/>
                  <a:cs typeface="Arial"/>
                </a:rPr>
                <a:t>desde la palma de la mano.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3FD227F-F2DA-0C2B-C2D3-81AC464B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5909" y="538725"/>
              <a:ext cx="2999492" cy="798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3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998E65CA-4E79-AB3D-57FE-33BC6020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32FBFA64-F855-2669-BB47-9A70677B6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215" y="5203865"/>
            <a:ext cx="2403277" cy="118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CD56422-6A62-A6DE-4263-FE169D8A79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086" y="4610629"/>
            <a:ext cx="2024479" cy="1186472"/>
          </a:xfrm>
          <a:prstGeom prst="rect">
            <a:avLst/>
          </a:prstGeom>
        </p:spPr>
      </p:pic>
      <p:pic>
        <p:nvPicPr>
          <p:cNvPr id="1028" name="Picture 4" descr="INTELIGENCIA ARTIFICIAL EN LA AGRICULTURA | iRiego">
            <a:extLst>
              <a:ext uri="{FF2B5EF4-FFF2-40B4-BE49-F238E27FC236}">
                <a16:creationId xmlns:a16="http://schemas.microsoft.com/office/drawing/2014/main" id="{9A1B3E2E-0DFB-DDCA-4364-718A1FB0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93" y="4685325"/>
            <a:ext cx="2678825" cy="1703356"/>
          </a:xfrm>
          <a:prstGeom prst="rect">
            <a:avLst/>
          </a:prstGeom>
          <a:ln>
            <a:noFill/>
          </a:ln>
          <a:effectLst>
            <a:softEdge rad="26834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88069621-E0F6-1F5B-4E83-E5A5859A0DE0}"/>
              </a:ext>
            </a:extLst>
          </p:cNvPr>
          <p:cNvGrpSpPr/>
          <p:nvPr/>
        </p:nvGrpSpPr>
        <p:grpSpPr>
          <a:xfrm>
            <a:off x="761870" y="1465766"/>
            <a:ext cx="10738467" cy="2638887"/>
            <a:chOff x="761870" y="1465766"/>
            <a:chExt cx="10738467" cy="2638887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5032F519-B0D6-BCF0-5CB9-52FC26C81489}"/>
                </a:ext>
              </a:extLst>
            </p:cNvPr>
            <p:cNvGrpSpPr/>
            <p:nvPr/>
          </p:nvGrpSpPr>
          <p:grpSpPr>
            <a:xfrm>
              <a:off x="784347" y="1465766"/>
              <a:ext cx="2253384" cy="2499579"/>
              <a:chOff x="259793" y="828412"/>
              <a:chExt cx="5260163" cy="5834865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31C5AC51-500D-B868-65E5-8B7DE067E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1614" r="49213"/>
              <a:stretch/>
            </p:blipFill>
            <p:spPr>
              <a:xfrm>
                <a:off x="259793" y="4435679"/>
                <a:ext cx="5260163" cy="2227598"/>
              </a:xfrm>
              <a:prstGeom prst="rect">
                <a:avLst/>
              </a:prstGeom>
            </p:spPr>
          </p:pic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239100D7-2990-CC68-584A-D8B50EB057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0633" t="12412" r="7503" b="9100"/>
              <a:stretch/>
            </p:blipFill>
            <p:spPr>
              <a:xfrm>
                <a:off x="957348" y="828412"/>
                <a:ext cx="4328719" cy="3607267"/>
              </a:xfrm>
              <a:prstGeom prst="rect">
                <a:avLst/>
              </a:prstGeom>
            </p:spPr>
          </p:pic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7EC83CE-E1FD-0387-7CE0-B0F52DEA911A}"/>
                </a:ext>
              </a:extLst>
            </p:cNvPr>
            <p:cNvGrpSpPr/>
            <p:nvPr/>
          </p:nvGrpSpPr>
          <p:grpSpPr>
            <a:xfrm>
              <a:off x="5416026" y="1971933"/>
              <a:ext cx="1676400" cy="1605303"/>
              <a:chOff x="1616731" y="1472725"/>
              <a:chExt cx="4950705" cy="4740744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C56ACB74-2C51-E47A-1A4F-58B68F995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907819">
                <a:off x="4298988" y="1598950"/>
                <a:ext cx="2268448" cy="461229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5BC7AF9B-CFB0-F1DA-1F8A-893FD1B7F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8055" y="1472725"/>
                <a:ext cx="2213138" cy="4621499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1C241D11-FF1D-6607-15F9-3762BB3D5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0619050">
                <a:off x="1616731" y="1603777"/>
                <a:ext cx="2231914" cy="46096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3" name="Cruz 12">
              <a:extLst>
                <a:ext uri="{FF2B5EF4-FFF2-40B4-BE49-F238E27FC236}">
                  <a16:creationId xmlns:a16="http://schemas.microsoft.com/office/drawing/2014/main" id="{935CD499-C3A6-EBC9-F679-AC21642B2F3A}"/>
                </a:ext>
              </a:extLst>
            </p:cNvPr>
            <p:cNvSpPr/>
            <p:nvPr/>
          </p:nvSpPr>
          <p:spPr>
            <a:xfrm>
              <a:off x="3851004" y="2436860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4" name="Cruz 13">
              <a:extLst>
                <a:ext uri="{FF2B5EF4-FFF2-40B4-BE49-F238E27FC236}">
                  <a16:creationId xmlns:a16="http://schemas.microsoft.com/office/drawing/2014/main" id="{99D12FC6-1A7E-D026-6A0F-02DFA828143D}"/>
                </a:ext>
              </a:extLst>
            </p:cNvPr>
            <p:cNvSpPr/>
            <p:nvPr/>
          </p:nvSpPr>
          <p:spPr>
            <a:xfrm>
              <a:off x="8020528" y="2452251"/>
              <a:ext cx="626583" cy="644668"/>
            </a:xfrm>
            <a:prstGeom prst="plus">
              <a:avLst>
                <a:gd name="adj" fmla="val 39009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13658D82-78C6-80B1-66BA-40CE5DA1B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  <a14:imgEffect>
                        <a14:brightnessContrast bright="-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7504" y="2128234"/>
              <a:ext cx="1446613" cy="14466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1D2EF2E-B840-D84E-8845-04B9660FBD93}"/>
                </a:ext>
              </a:extLst>
            </p:cNvPr>
            <p:cNvSpPr txBox="1"/>
            <p:nvPr/>
          </p:nvSpPr>
          <p:spPr>
            <a:xfrm>
              <a:off x="761870" y="3796876"/>
              <a:ext cx="10738467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tabLst>
                  <a:tab pos="4352925" algn="l"/>
                  <a:tab pos="8748713" algn="l"/>
                </a:tabLst>
              </a:pPr>
              <a:r>
                <a:rPr lang="es-MX" sz="1400" b="1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EQUIPAMIENTO DE AUTOMATIZACIÓN	APLICACIÓN MONITOREO Y CONTROL	INTELIGENCIA ARTIFICIAL</a:t>
              </a:r>
              <a:endParaRPr lang="es-MX" b="1" dirty="0"/>
            </a:p>
          </p:txBody>
        </p:sp>
      </p:grpSp>
      <p:pic>
        <p:nvPicPr>
          <p:cNvPr id="1030" name="Picture 6" descr="Inteligencia artificial y apps para predecir la producción de cultivos">
            <a:extLst>
              <a:ext uri="{FF2B5EF4-FFF2-40B4-BE49-F238E27FC236}">
                <a16:creationId xmlns:a16="http://schemas.microsoft.com/office/drawing/2014/main" id="{58F4EB54-3939-0F05-E3E6-21740CD0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17" y="4421139"/>
            <a:ext cx="2969986" cy="1967542"/>
          </a:xfrm>
          <a:prstGeom prst="rect">
            <a:avLst/>
          </a:prstGeom>
          <a:ln>
            <a:noFill/>
          </a:ln>
          <a:effectLst>
            <a:softEdge rad="26834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832309E2-CD75-3619-4805-5402B01C9306}"/>
              </a:ext>
            </a:extLst>
          </p:cNvPr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97135DF1-6672-0A7D-A9E7-33C243D2AE1B}"/>
                </a:ext>
              </a:extLst>
            </p:cNvPr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27" name="Google Shape;124;p6">
                <a:extLst>
                  <a:ext uri="{FF2B5EF4-FFF2-40B4-BE49-F238E27FC236}">
                    <a16:creationId xmlns:a16="http://schemas.microsoft.com/office/drawing/2014/main" id="{1E2C8FA4-E2F5-BCF9-96AC-498D2B9B5EEB}"/>
                  </a:ext>
                </a:extLst>
              </p:cNvPr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28" name="Google Shape;125;p6">
                <a:extLst>
                  <a:ext uri="{FF2B5EF4-FFF2-40B4-BE49-F238E27FC236}">
                    <a16:creationId xmlns:a16="http://schemas.microsoft.com/office/drawing/2014/main" id="{246B35F4-EDA9-68C7-B924-8F2717391D69}"/>
                  </a:ext>
                </a:extLst>
              </p:cNvPr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50B0D217-4CA4-8FFF-380B-107359B3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6843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420CA76-00C8-9BD8-C277-90344F23689C}"/>
              </a:ext>
            </a:extLst>
          </p:cNvPr>
          <p:cNvGrpSpPr/>
          <p:nvPr/>
        </p:nvGrpSpPr>
        <p:grpSpPr>
          <a:xfrm>
            <a:off x="1616731" y="1472725"/>
            <a:ext cx="4950705" cy="4740744"/>
            <a:chOff x="1616731" y="1472725"/>
            <a:chExt cx="4950705" cy="4740744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EF3A0964-1D96-DA17-E897-AD1CECB3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07819">
              <a:off x="4298988" y="1598950"/>
              <a:ext cx="2268448" cy="4612295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24CF6808-042C-94A3-44AD-C47C35D2C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055" y="1472725"/>
              <a:ext cx="2213138" cy="4621499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B1C3D0D9-FBD6-085E-08A6-D93CA90BF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19050">
              <a:off x="1616731" y="1603777"/>
              <a:ext cx="2231914" cy="46096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026" name="Picture 2" descr="Control remoto universal de TV para LG, Samsung, TCL, Philips, Vizio,  Sharp, Sony, Panasonic, Sanyo, Insignia, Toshiba y otras marcas LCD LED 3D  HDTV Smart TV Control remoto : Amazon.com.mx: Electrónicos">
            <a:extLst>
              <a:ext uri="{FF2B5EF4-FFF2-40B4-BE49-F238E27FC236}">
                <a16:creationId xmlns:a16="http://schemas.microsoft.com/office/drawing/2014/main" id="{1FA62B7E-0A82-FEC3-2F67-FAFD47907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r="38617"/>
          <a:stretch/>
        </p:blipFill>
        <p:spPr bwMode="auto">
          <a:xfrm>
            <a:off x="9071287" y="1472725"/>
            <a:ext cx="1564146" cy="48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Distinto de 28">
            <a:extLst>
              <a:ext uri="{FF2B5EF4-FFF2-40B4-BE49-F238E27FC236}">
                <a16:creationId xmlns:a16="http://schemas.microsoft.com/office/drawing/2014/main" id="{D5CB3C64-6218-E8FB-B286-8F052D31E7B4}"/>
              </a:ext>
            </a:extLst>
          </p:cNvPr>
          <p:cNvSpPr/>
          <p:nvPr/>
        </p:nvSpPr>
        <p:spPr>
          <a:xfrm>
            <a:off x="7313342" y="3783474"/>
            <a:ext cx="1110053" cy="782517"/>
          </a:xfrm>
          <a:prstGeom prst="mathNotEqua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0" name="Símbolo &quot;No permitido&quot; 29">
            <a:extLst>
              <a:ext uri="{FF2B5EF4-FFF2-40B4-BE49-F238E27FC236}">
                <a16:creationId xmlns:a16="http://schemas.microsoft.com/office/drawing/2014/main" id="{C17823D1-DC83-7C26-9327-364E259E3FF8}"/>
              </a:ext>
            </a:extLst>
          </p:cNvPr>
          <p:cNvSpPr/>
          <p:nvPr/>
        </p:nvSpPr>
        <p:spPr>
          <a:xfrm>
            <a:off x="8778871" y="2974428"/>
            <a:ext cx="2212038" cy="2212038"/>
          </a:xfrm>
          <a:prstGeom prst="noSmoking">
            <a:avLst>
              <a:gd name="adj" fmla="val 1351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F6E3A69-6A60-87C2-1234-2595FC9B3103}"/>
              </a:ext>
            </a:extLst>
          </p:cNvPr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5CDC64F-A1E3-ED57-6FA8-0829444C7B6F}"/>
                </a:ext>
              </a:extLst>
            </p:cNvPr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10" name="Google Shape;124;p6">
                <a:extLst>
                  <a:ext uri="{FF2B5EF4-FFF2-40B4-BE49-F238E27FC236}">
                    <a16:creationId xmlns:a16="http://schemas.microsoft.com/office/drawing/2014/main" id="{137A7AF6-E27A-DE39-380E-A44CBEE4B18D}"/>
                  </a:ext>
                </a:extLst>
              </p:cNvPr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11" name="Google Shape;125;p6">
                <a:extLst>
                  <a:ext uri="{FF2B5EF4-FFF2-40B4-BE49-F238E27FC236}">
                    <a16:creationId xmlns:a16="http://schemas.microsoft.com/office/drawing/2014/main" id="{F45CCA47-B7D7-7462-59C2-E6618C5D57B1}"/>
                  </a:ext>
                </a:extLst>
              </p:cNvPr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9B23368-D26F-96F5-1066-65C4F970F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59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AEF6CDA-954C-E503-060B-857BE73E72F2}"/>
              </a:ext>
            </a:extLst>
          </p:cNvPr>
          <p:cNvSpPr txBox="1"/>
          <p:nvPr/>
        </p:nvSpPr>
        <p:spPr>
          <a:xfrm flipH="1">
            <a:off x="628819" y="1498744"/>
            <a:ext cx="11048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MX" sz="4400" b="1" dirty="0">
                <a:solidFill>
                  <a:srgbClr val="115E21"/>
                </a:solidFill>
                <a:latin typeface="Agency FB" panose="020B0503020202020204" pitchFamily="34" charset="0"/>
              </a:rPr>
              <a:t>¿Qué convierte a                                     en una propuesta atractiva sobre sus competidores?</a:t>
            </a:r>
          </a:p>
          <a:p>
            <a:pPr marL="1619250" indent="-74295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Asistido por IA: Dónde, Cuándo y Cuánto regar.</a:t>
            </a:r>
          </a:p>
          <a:p>
            <a:pPr marL="1619250" indent="-74295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Alto nivel de integración: Estacionarios y Móviles.</a:t>
            </a:r>
          </a:p>
          <a:p>
            <a:pPr marL="1619250" indent="-74295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Adaptación a las necesidades del productor.</a:t>
            </a:r>
          </a:p>
          <a:p>
            <a:pPr marL="1619250" indent="-742950">
              <a:spcAft>
                <a:spcPts val="1200"/>
              </a:spcAft>
              <a:buFont typeface="+mj-lt"/>
              <a:buAutoNum type="arabicPeriod"/>
            </a:pPr>
            <a:r>
              <a:rPr lang="es-MX" sz="4000" dirty="0">
                <a:solidFill>
                  <a:srgbClr val="115E21"/>
                </a:solidFill>
                <a:latin typeface="Agency FB" panose="020B0503020202020204" pitchFamily="34" charset="0"/>
              </a:rPr>
              <a:t>Asesorías y acompañamiento al productor.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F5B97E-766F-93A6-4118-F367DA306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04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4952" y="1294710"/>
            <a:ext cx="4397358" cy="117084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151FF8A-1269-8403-5663-A049D55580F7}"/>
              </a:ext>
            </a:extLst>
          </p:cNvPr>
          <p:cNvGrpSpPr/>
          <p:nvPr/>
        </p:nvGrpSpPr>
        <p:grpSpPr>
          <a:xfrm>
            <a:off x="-66665" y="-18108"/>
            <a:ext cx="5352732" cy="1261844"/>
            <a:chOff x="-66665" y="-18108"/>
            <a:chExt cx="5352732" cy="12618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5D42A3D-256D-6DB9-B49B-3764ACF9FB58}"/>
                </a:ext>
              </a:extLst>
            </p:cNvPr>
            <p:cNvGrpSpPr/>
            <p:nvPr/>
          </p:nvGrpSpPr>
          <p:grpSpPr>
            <a:xfrm>
              <a:off x="-66665" y="-18108"/>
              <a:ext cx="5352732" cy="1261844"/>
              <a:chOff x="-66665" y="-18108"/>
              <a:chExt cx="5352732" cy="1261844"/>
            </a:xfrm>
          </p:grpSpPr>
          <p:sp>
            <p:nvSpPr>
              <p:cNvPr id="12" name="Google Shape;124;p6">
                <a:extLst>
                  <a:ext uri="{FF2B5EF4-FFF2-40B4-BE49-F238E27FC236}">
                    <a16:creationId xmlns:a16="http://schemas.microsoft.com/office/drawing/2014/main" id="{4FFBE43A-FEC1-A0BF-6626-04A879677E36}"/>
                  </a:ext>
                </a:extLst>
              </p:cNvPr>
              <p:cNvSpPr txBox="1"/>
              <p:nvPr/>
            </p:nvSpPr>
            <p:spPr>
              <a:xfrm>
                <a:off x="102890" y="-18108"/>
                <a:ext cx="5183177" cy="126184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  <a:t>Nuestra solución</a:t>
                </a:r>
                <a:br>
                  <a:rPr lang="es-MX" sz="3600" b="1" i="1" dirty="0">
                    <a:solidFill>
                      <a:srgbClr val="115E21"/>
                    </a:solidFill>
                    <a:latin typeface="Agency FB" panose="020B0503020202020204" pitchFamily="34" charset="0"/>
                    <a:sym typeface="Pacifico"/>
                  </a:rPr>
                </a:br>
                <a:endParaRPr lang="es-MX" sz="40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endParaRPr>
              </a:p>
            </p:txBody>
          </p:sp>
          <p:cxnSp>
            <p:nvCxnSpPr>
              <p:cNvPr id="13" name="Google Shape;125;p6">
                <a:extLst>
                  <a:ext uri="{FF2B5EF4-FFF2-40B4-BE49-F238E27FC236}">
                    <a16:creationId xmlns:a16="http://schemas.microsoft.com/office/drawing/2014/main" id="{9A6E8AF8-34D3-EE64-C31B-6CCC09A54BA2}"/>
                  </a:ext>
                </a:extLst>
              </p:cNvPr>
              <p:cNvCxnSpPr/>
              <p:nvPr/>
            </p:nvCxnSpPr>
            <p:spPr>
              <a:xfrm rot="5400000">
                <a:off x="2021339" y="-1504132"/>
                <a:ext cx="0" cy="417600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15E21"/>
                </a:solidFill>
                <a:prstDash val="dot"/>
                <a:miter lim="800000"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cxnSp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4E81D47-BDAE-65D2-9392-A48D2B60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040"/>
                      </a14:imgEffect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168" y="495194"/>
              <a:ext cx="2663955" cy="709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1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071221" y="-2155995"/>
            <a:ext cx="1076960" cy="5352732"/>
            <a:chOff x="383" y="2031"/>
            <a:chExt cx="1696" cy="8429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ASISTIDO POR INTELIGENCIA ARTIFICIAL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2430" y="6699"/>
              <a:ext cx="7522" cy="0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DE9ADF8E-07F3-D90E-51A8-F7FA1FAECF86}"/>
              </a:ext>
            </a:extLst>
          </p:cNvPr>
          <p:cNvGrpSpPr/>
          <p:nvPr/>
        </p:nvGrpSpPr>
        <p:grpSpPr>
          <a:xfrm>
            <a:off x="4292856" y="944316"/>
            <a:ext cx="6929368" cy="5329813"/>
            <a:chOff x="4408416" y="583635"/>
            <a:chExt cx="6929368" cy="5329813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48E53D5-37B7-BFC2-6DDC-33AE324347CD}"/>
                </a:ext>
              </a:extLst>
            </p:cNvPr>
            <p:cNvGrpSpPr/>
            <p:nvPr/>
          </p:nvGrpSpPr>
          <p:grpSpPr>
            <a:xfrm>
              <a:off x="9295102" y="1519658"/>
              <a:ext cx="1839938" cy="760744"/>
              <a:chOff x="7890665" y="2485515"/>
              <a:chExt cx="2614409" cy="1080959"/>
            </a:xfrm>
          </p:grpSpPr>
          <p:pic>
            <p:nvPicPr>
              <p:cNvPr id="64" name="Google Shape;214;p10">
                <a:extLst>
                  <a:ext uri="{FF2B5EF4-FFF2-40B4-BE49-F238E27FC236}">
                    <a16:creationId xmlns:a16="http://schemas.microsoft.com/office/drawing/2014/main" id="{E26F872A-A86A-C4BA-C099-DDFB1AA080EF}"/>
                  </a:ext>
                </a:extLst>
              </p:cNvPr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38403" y="2485515"/>
                <a:ext cx="1566671" cy="108095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5" name="Gráfico 64" descr="Satélite con relleno sólido">
                <a:extLst>
                  <a:ext uri="{FF2B5EF4-FFF2-40B4-BE49-F238E27FC236}">
                    <a16:creationId xmlns:a16="http://schemas.microsoft.com/office/drawing/2014/main" id="{A63B35B6-064A-E64C-AB91-079F45C7CF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890665" y="256879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8ADD558-EFE8-A0B3-C878-2B0736717804}"/>
                </a:ext>
              </a:extLst>
            </p:cNvPr>
            <p:cNvGrpSpPr/>
            <p:nvPr/>
          </p:nvGrpSpPr>
          <p:grpSpPr>
            <a:xfrm>
              <a:off x="8825933" y="583635"/>
              <a:ext cx="1748703" cy="638808"/>
              <a:chOff x="7368359" y="1231733"/>
              <a:chExt cx="2959068" cy="1080959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8B4C4485-DAE6-CB59-A4AA-6763404BD0B6}"/>
                  </a:ext>
                </a:extLst>
              </p:cNvPr>
              <p:cNvGrpSpPr/>
              <p:nvPr/>
            </p:nvGrpSpPr>
            <p:grpSpPr>
              <a:xfrm>
                <a:off x="8539586" y="1231733"/>
                <a:ext cx="1787841" cy="1080959"/>
                <a:chOff x="789519" y="4728433"/>
                <a:chExt cx="2182104" cy="1319338"/>
              </a:xfrm>
            </p:grpSpPr>
            <p:pic>
              <p:nvPicPr>
                <p:cNvPr id="62" name="Google Shape;140;p7">
                  <a:extLst>
                    <a:ext uri="{FF2B5EF4-FFF2-40B4-BE49-F238E27FC236}">
                      <a16:creationId xmlns:a16="http://schemas.microsoft.com/office/drawing/2014/main" id="{467FA5A7-D189-7AB4-B792-44B45061F2E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89519" y="4728433"/>
                  <a:ext cx="2182104" cy="1319338"/>
                </a:xfrm>
                <a:prstGeom prst="rect">
                  <a:avLst/>
                </a:prstGeom>
                <a:ln>
                  <a:noFill/>
                </a:ln>
                <a:effectLst>
                  <a:reflection blurRad="12700" stA="30000" endPos="30000" dist="5000" dir="5400000" sy="-100000" algn="bl" rotWithShape="0"/>
                </a:effectLst>
                <a:scene3d>
                  <a:camera prst="perspectiveContrastingLeftFacing">
                    <a:rot lat="300000" lon="19800000" rev="0"/>
                  </a:camera>
                  <a:lightRig rig="threePt" dir="t">
                    <a:rot lat="0" lon="0" rev="2700000"/>
                  </a:lightRig>
                </a:scene3d>
                <a:sp3d>
                  <a:bevelT w="63500" h="50800"/>
                </a:sp3d>
              </p:spPr>
            </p:pic>
            <p:pic>
              <p:nvPicPr>
                <p:cNvPr id="63" name="Imagen 62">
                  <a:extLst>
                    <a:ext uri="{FF2B5EF4-FFF2-40B4-BE49-F238E27FC236}">
                      <a16:creationId xmlns:a16="http://schemas.microsoft.com/office/drawing/2014/main" id="{87DFF4D8-95DC-5366-5045-A44C465DF4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alphaModFix amt="85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11766" y="5044194"/>
                  <a:ext cx="1613339" cy="940482"/>
                </a:xfrm>
                <a:prstGeom prst="rect">
                  <a:avLst/>
                </a:prstGeom>
                <a:ln>
                  <a:noFill/>
                </a:ln>
                <a:effectLst>
                  <a:reflection blurRad="12700" stA="30000" endPos="30000" dist="5000" dir="5400000" sy="-100000" algn="bl" rotWithShape="0"/>
                </a:effectLst>
                <a:scene3d>
                  <a:camera prst="perspectiveContrastingLeftFacing">
                    <a:rot lat="300000" lon="19800000" rev="0"/>
                  </a:camera>
                  <a:lightRig rig="threePt" dir="t">
                    <a:rot lat="0" lon="0" rev="2700000"/>
                  </a:lightRig>
                </a:scene3d>
                <a:sp3d>
                  <a:bevelT w="6350" h="0"/>
                </a:sp3d>
              </p:spPr>
            </p:pic>
          </p:grpSp>
          <p:pic>
            <p:nvPicPr>
              <p:cNvPr id="61" name="Gráfico 60" descr="Mapa topográfico con relleno sólido">
                <a:extLst>
                  <a:ext uri="{FF2B5EF4-FFF2-40B4-BE49-F238E27FC236}">
                    <a16:creationId xmlns:a16="http://schemas.microsoft.com/office/drawing/2014/main" id="{A53093B1-65DD-8E08-67A2-F50D41DF3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368359" y="137058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099970A-177D-E9F2-6173-2249AC406A94}"/>
                </a:ext>
              </a:extLst>
            </p:cNvPr>
            <p:cNvGrpSpPr/>
            <p:nvPr/>
          </p:nvGrpSpPr>
          <p:grpSpPr>
            <a:xfrm>
              <a:off x="9334095" y="3926262"/>
              <a:ext cx="1802909" cy="769851"/>
              <a:chOff x="9138703" y="3312600"/>
              <a:chExt cx="2561794" cy="1093899"/>
            </a:xfrm>
          </p:grpSpPr>
          <p:pic>
            <p:nvPicPr>
              <p:cNvPr id="58" name="Gráfico 57" descr="Parcialmente soleado con relleno sólido">
                <a:extLst>
                  <a:ext uri="{FF2B5EF4-FFF2-40B4-BE49-F238E27FC236}">
                    <a16:creationId xmlns:a16="http://schemas.microsoft.com/office/drawing/2014/main" id="{D69A038B-4252-C319-F409-730206222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138703" y="33918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Imagen 58">
                <a:extLst>
                  <a:ext uri="{FF2B5EF4-FFF2-40B4-BE49-F238E27FC236}">
                    <a16:creationId xmlns:a16="http://schemas.microsoft.com/office/drawing/2014/main" id="{6BD6D323-9EA5-D16C-C707-E0A37191B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55303" y="3312600"/>
                <a:ext cx="1545194" cy="109389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68605636-53FB-DD13-ABE3-B7415A5A6599}"/>
                </a:ext>
              </a:extLst>
            </p:cNvPr>
            <p:cNvGrpSpPr/>
            <p:nvPr/>
          </p:nvGrpSpPr>
          <p:grpSpPr>
            <a:xfrm>
              <a:off x="8759090" y="5099540"/>
              <a:ext cx="1930805" cy="810511"/>
              <a:chOff x="7611449" y="5234231"/>
              <a:chExt cx="2743524" cy="1151673"/>
            </a:xfrm>
          </p:grpSpPr>
          <p:pic>
            <p:nvPicPr>
              <p:cNvPr id="55" name="Gráfico 54" descr="Hombre granjero con relleno sólido">
                <a:extLst>
                  <a:ext uri="{FF2B5EF4-FFF2-40B4-BE49-F238E27FC236}">
                    <a16:creationId xmlns:a16="http://schemas.microsoft.com/office/drawing/2014/main" id="{7DA41542-B088-7697-F790-76F8E1D05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611449" y="53576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Imagen 55">
                <a:extLst>
                  <a:ext uri="{FF2B5EF4-FFF2-40B4-BE49-F238E27FC236}">
                    <a16:creationId xmlns:a16="http://schemas.microsoft.com/office/drawing/2014/main" id="{9CE1989F-4935-8393-09B1-073F77E3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24316" y="5234231"/>
                <a:ext cx="1730657" cy="115167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C363F796-574F-FC63-7041-F4056F6743BA}"/>
                </a:ext>
              </a:extLst>
            </p:cNvPr>
            <p:cNvGrpSpPr/>
            <p:nvPr/>
          </p:nvGrpSpPr>
          <p:grpSpPr>
            <a:xfrm>
              <a:off x="7244788" y="2831821"/>
              <a:ext cx="1532741" cy="1722627"/>
              <a:chOff x="4922126" y="3207079"/>
              <a:chExt cx="1768990" cy="1988145"/>
            </a:xfrm>
          </p:grpSpPr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CECB187D-E73B-A966-3C5D-FE498AC4A2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  <a14:imgEffect>
                          <a14:brightnessContrast bright="-2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54787" y="3207079"/>
                <a:ext cx="1545195" cy="15451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3" name="Google Shape;57;p1">
                <a:extLst>
                  <a:ext uri="{FF2B5EF4-FFF2-40B4-BE49-F238E27FC236}">
                    <a16:creationId xmlns:a16="http://schemas.microsoft.com/office/drawing/2014/main" id="{67FC1D74-CD41-C9F6-9BAE-FBFC2101B711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8" cstate="screen">
                <a:alphaModFix/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colorTemperature colorTemp="4700"/>
                        </a14:imgEffect>
                        <a14:imgEffect>
                          <a14:saturation sat="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22126" y="4813054"/>
                <a:ext cx="1768990" cy="3821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147A1CF5-89E8-A13E-96F4-1FE79E771FA3}"/>
                </a:ext>
              </a:extLst>
            </p:cNvPr>
            <p:cNvSpPr txBox="1"/>
            <p:nvPr/>
          </p:nvSpPr>
          <p:spPr>
            <a:xfrm>
              <a:off x="4408416" y="1987064"/>
              <a:ext cx="2018241" cy="2746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¿Dónde?</a:t>
              </a:r>
            </a:p>
            <a:p>
              <a:pPr algn="r">
                <a:lnSpc>
                  <a:spcPct val="150000"/>
                </a:lnSpc>
              </a:pPr>
              <a:r>
                <a: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cs typeface="Arial"/>
                  <a:sym typeface="Arial"/>
                </a:rPr>
                <a:t>¿Cuándo?</a:t>
              </a:r>
            </a:p>
            <a:p>
              <a:pPr algn="r">
                <a:lnSpc>
                  <a:spcPct val="150000"/>
                </a:lnSpc>
              </a:pPr>
              <a:r>
                <a:rPr kumimoji="0" lang="es-MX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sym typeface="Arial"/>
                </a:rPr>
                <a:t>¿Cuánto?</a:t>
              </a:r>
              <a:endParaRPr lang="es-MX" b="1" dirty="0">
                <a:solidFill>
                  <a:srgbClr val="115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31A017A1-6D06-BAEA-92AD-A63116F6BB50}"/>
                </a:ext>
              </a:extLst>
            </p:cNvPr>
            <p:cNvGrpSpPr/>
            <p:nvPr/>
          </p:nvGrpSpPr>
          <p:grpSpPr>
            <a:xfrm>
              <a:off x="6371898" y="2819605"/>
              <a:ext cx="779631" cy="1372746"/>
              <a:chOff x="6141573" y="2879883"/>
              <a:chExt cx="912504" cy="1372746"/>
            </a:xfrm>
          </p:grpSpPr>
          <p:cxnSp>
            <p:nvCxnSpPr>
              <p:cNvPr id="47" name="Conector recto de flecha 46">
                <a:extLst>
                  <a:ext uri="{FF2B5EF4-FFF2-40B4-BE49-F238E27FC236}">
                    <a16:creationId xmlns:a16="http://schemas.microsoft.com/office/drawing/2014/main" id="{6399C2E2-4EC7-0BF5-21C6-9FB501828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9047" y="2879883"/>
                <a:ext cx="885030" cy="331130"/>
              </a:xfrm>
              <a:prstGeom prst="straightConnector1">
                <a:avLst/>
              </a:prstGeom>
              <a:ln w="28575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Conector recto de flecha 47">
                <a:extLst>
                  <a:ext uri="{FF2B5EF4-FFF2-40B4-BE49-F238E27FC236}">
                    <a16:creationId xmlns:a16="http://schemas.microsoft.com/office/drawing/2014/main" id="{FEBCEF2E-8DB0-EF42-A5ED-EC892568F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9046" y="3904317"/>
                <a:ext cx="885030" cy="348312"/>
              </a:xfrm>
              <a:prstGeom prst="straightConnector1">
                <a:avLst/>
              </a:prstGeom>
              <a:ln w="28575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Conector recto de flecha 48">
                <a:extLst>
                  <a:ext uri="{FF2B5EF4-FFF2-40B4-BE49-F238E27FC236}">
                    <a16:creationId xmlns:a16="http://schemas.microsoft.com/office/drawing/2014/main" id="{0FE02CB1-E0FB-32A8-A527-DF3339F601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41573" y="3567639"/>
                <a:ext cx="912503" cy="0"/>
              </a:xfrm>
              <a:prstGeom prst="straightConnector1">
                <a:avLst/>
              </a:prstGeom>
              <a:ln w="28575">
                <a:solidFill>
                  <a:srgbClr val="115E21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4EF51800-D0AA-D219-8165-31A86137B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637" y="2279332"/>
              <a:ext cx="611521" cy="504000"/>
            </a:xfrm>
            <a:prstGeom prst="straightConnector1">
              <a:avLst/>
            </a:prstGeom>
            <a:ln w="19050">
              <a:solidFill>
                <a:srgbClr val="115E2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0287727D-E8A9-8426-231D-6933BD49F8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4840" y="1335293"/>
              <a:ext cx="724250" cy="1141201"/>
            </a:xfrm>
            <a:prstGeom prst="straightConnector1">
              <a:avLst/>
            </a:prstGeom>
            <a:ln w="19050">
              <a:solidFill>
                <a:srgbClr val="115E2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D677C328-0EC1-8110-E7B6-5E27368EC9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77586" y="4771336"/>
              <a:ext cx="709767" cy="1142112"/>
            </a:xfrm>
            <a:prstGeom prst="straightConnector1">
              <a:avLst/>
            </a:prstGeom>
            <a:ln w="19050">
              <a:solidFill>
                <a:srgbClr val="115E2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43B07FF4-4A4E-4602-482E-47451285C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992" y="4241342"/>
              <a:ext cx="611521" cy="504000"/>
            </a:xfrm>
            <a:prstGeom prst="straightConnector1">
              <a:avLst/>
            </a:prstGeom>
            <a:ln w="19050">
              <a:solidFill>
                <a:srgbClr val="115E2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8255DA6C-BD5A-8A16-D937-A6197F68538C}"/>
                </a:ext>
              </a:extLst>
            </p:cNvPr>
            <p:cNvCxnSpPr/>
            <p:nvPr/>
          </p:nvCxnSpPr>
          <p:spPr>
            <a:xfrm>
              <a:off x="8745784" y="1335294"/>
              <a:ext cx="259200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36299A3F-C855-F9F4-E551-3669B4088726}"/>
                </a:ext>
              </a:extLst>
            </p:cNvPr>
            <p:cNvCxnSpPr/>
            <p:nvPr/>
          </p:nvCxnSpPr>
          <p:spPr>
            <a:xfrm>
              <a:off x="9317158" y="2283927"/>
              <a:ext cx="198000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A62CE882-E7A3-61A2-2430-2A5797AB198A}"/>
                </a:ext>
              </a:extLst>
            </p:cNvPr>
            <p:cNvCxnSpPr/>
            <p:nvPr/>
          </p:nvCxnSpPr>
          <p:spPr>
            <a:xfrm>
              <a:off x="9312512" y="4745342"/>
              <a:ext cx="198000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6EB503C9-D67C-D59A-B984-F450ABB6A5D9}"/>
                </a:ext>
              </a:extLst>
            </p:cNvPr>
            <p:cNvCxnSpPr/>
            <p:nvPr/>
          </p:nvCxnSpPr>
          <p:spPr>
            <a:xfrm>
              <a:off x="8777529" y="5913448"/>
              <a:ext cx="248400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A7C57E4-EC96-005D-6D0F-E38F97616AF6}"/>
                </a:ext>
              </a:extLst>
            </p:cNvPr>
            <p:cNvCxnSpPr/>
            <p:nvPr/>
          </p:nvCxnSpPr>
          <p:spPr>
            <a:xfrm>
              <a:off x="8787353" y="3535723"/>
              <a:ext cx="2484000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7A1917EE-0191-54A4-190B-B3DC9E65826E}"/>
                </a:ext>
              </a:extLst>
            </p:cNvPr>
            <p:cNvGrpSpPr/>
            <p:nvPr/>
          </p:nvGrpSpPr>
          <p:grpSpPr>
            <a:xfrm>
              <a:off x="9312512" y="2497699"/>
              <a:ext cx="1822528" cy="943951"/>
              <a:chOff x="9312512" y="2471066"/>
              <a:chExt cx="1822528" cy="943951"/>
            </a:xfrm>
          </p:grpSpPr>
          <p:pic>
            <p:nvPicPr>
              <p:cNvPr id="42" name="Gráfico 41" descr="Agricultura con relleno sólido">
                <a:extLst>
                  <a:ext uri="{FF2B5EF4-FFF2-40B4-BE49-F238E27FC236}">
                    <a16:creationId xmlns:a16="http://schemas.microsoft.com/office/drawing/2014/main" id="{56585DAB-5CDA-55DE-DA2A-F70952644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9312512" y="2850773"/>
                <a:ext cx="564244" cy="564244"/>
              </a:xfrm>
              <a:prstGeom prst="rect">
                <a:avLst/>
              </a:prstGeom>
            </p:spPr>
          </p:pic>
          <p:pic>
            <p:nvPicPr>
              <p:cNvPr id="44" name="Imagen 43">
                <a:extLst>
                  <a:ext uri="{FF2B5EF4-FFF2-40B4-BE49-F238E27FC236}">
                    <a16:creationId xmlns:a16="http://schemas.microsoft.com/office/drawing/2014/main" id="{8011935F-F310-039F-3C0D-18B2CE3E83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081032" y="2888416"/>
                <a:ext cx="618754" cy="50140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CA398EDA-3FB8-49E8-B89E-FE7A92B0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572464" y="2471066"/>
                <a:ext cx="562576" cy="9359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48DDB7BC-664A-8B36-0F10-122F1D634434}"/>
              </a:ext>
            </a:extLst>
          </p:cNvPr>
          <p:cNvGrpSpPr/>
          <p:nvPr/>
        </p:nvGrpSpPr>
        <p:grpSpPr>
          <a:xfrm>
            <a:off x="725033" y="3065895"/>
            <a:ext cx="3568177" cy="1661018"/>
            <a:chOff x="463555" y="2914455"/>
            <a:chExt cx="3568177" cy="1661018"/>
          </a:xfrm>
        </p:grpSpPr>
        <p:sp>
          <p:nvSpPr>
            <p:cNvPr id="66" name="Google Shape;194;p9">
              <a:extLst>
                <a:ext uri="{FF2B5EF4-FFF2-40B4-BE49-F238E27FC236}">
                  <a16:creationId xmlns:a16="http://schemas.microsoft.com/office/drawing/2014/main" id="{751FC902-EC5A-0B18-E519-31B0FB95B0ED}"/>
                </a:ext>
              </a:extLst>
            </p:cNvPr>
            <p:cNvSpPr txBox="1"/>
            <p:nvPr/>
          </p:nvSpPr>
          <p:spPr>
            <a:xfrm>
              <a:off x="505595" y="3005853"/>
              <a:ext cx="3352007" cy="15696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u="sng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         INTELIGENCIA ARTIFICIAL</a:t>
              </a:r>
            </a:p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ANÁLISIS NUTRICIONAL (N, P, K, CE, pH)</a:t>
              </a: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MEMORIA HISTÓRICA DEL CAMPO</a:t>
              </a:r>
            </a:p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COMPOSICIÓN ESTRUCTURAL</a:t>
              </a:r>
            </a:p>
            <a:p>
              <a:pPr marL="342900" marR="0" lvl="0" indent="-342900" algn="r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SALUD DE LOS CULTIVOS</a:t>
              </a:r>
              <a:endParaRPr lang="es-MX" sz="2000" dirty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7" name="Llaves 66">
              <a:extLst>
                <a:ext uri="{FF2B5EF4-FFF2-40B4-BE49-F238E27FC236}">
                  <a16:creationId xmlns:a16="http://schemas.microsoft.com/office/drawing/2014/main" id="{97849DF7-4477-3825-DEC2-111856547402}"/>
                </a:ext>
              </a:extLst>
            </p:cNvPr>
            <p:cNvSpPr/>
            <p:nvPr/>
          </p:nvSpPr>
          <p:spPr>
            <a:xfrm>
              <a:off x="463555" y="2914455"/>
              <a:ext cx="3568177" cy="1661018"/>
            </a:xfrm>
            <a:prstGeom prst="bracePair">
              <a:avLst>
                <a:gd name="adj" fmla="val 4752"/>
              </a:avLst>
            </a:prstGeom>
            <a:ln>
              <a:solidFill>
                <a:srgbClr val="115E2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13456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>
            <a:extLst>
              <a:ext uri="{FF2B5EF4-FFF2-40B4-BE49-F238E27FC236}">
                <a16:creationId xmlns:a16="http://schemas.microsoft.com/office/drawing/2014/main" id="{0580C64F-5DAF-4498-B6AB-0AFF8F61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825" y="2076989"/>
            <a:ext cx="2754086" cy="276172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A7AC92D-E835-46E3-82C1-45EF21FD7FA9}"/>
              </a:ext>
            </a:extLst>
          </p:cNvPr>
          <p:cNvGrpSpPr/>
          <p:nvPr/>
        </p:nvGrpSpPr>
        <p:grpSpPr>
          <a:xfrm>
            <a:off x="375920" y="4888865"/>
            <a:ext cx="8445687" cy="1442674"/>
            <a:chOff x="375920" y="4888865"/>
            <a:chExt cx="8445687" cy="1442674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B74F39A9-E9CC-417A-951F-791C55115354}"/>
                </a:ext>
              </a:extLst>
            </p:cNvPr>
            <p:cNvSpPr/>
            <p:nvPr/>
          </p:nvSpPr>
          <p:spPr>
            <a:xfrm>
              <a:off x="375920" y="4888865"/>
              <a:ext cx="8445687" cy="1421458"/>
            </a:xfrm>
            <a:prstGeom prst="roundRect">
              <a:avLst>
                <a:gd name="adj" fmla="val 8090"/>
              </a:avLst>
            </a:prstGeom>
            <a:solidFill>
              <a:srgbClr val="FFFFFF">
                <a:alpha val="69804"/>
              </a:srgb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>
                <a:solidFill>
                  <a:srgbClr val="115E21"/>
                </a:solidFill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04497" y="4946585"/>
              <a:ext cx="8317110" cy="13849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R="0"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115E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EFICIENCIA EN EL USO DE LOS RECURSOS NATURALES:</a:t>
              </a: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sym typeface="Arial Black"/>
                </a:rPr>
                <a:t>PRODUCCIONES A LARGA, MEDIANA Y PEQUEÑA ESCALA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  <a:ea typeface="Arial Black"/>
                <a:cs typeface="Arial Black"/>
                <a:sym typeface="Arial Black"/>
              </a:endParaRPr>
            </a:p>
            <a:p>
              <a:pPr marL="342900" lvl="0" indent="-342900" algn="r">
                <a:buFont typeface="Wingdings" panose="05000000000000000000" pitchFamily="2" charset="2"/>
                <a:buChar char="ü"/>
              </a:pPr>
              <a:r>
                <a:rPr lang="es-MX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INCREMENTO DE LA PRODUCTIVIDAD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  <a:p>
              <a:pPr marL="342900" indent="-342900" algn="r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115E21"/>
                  </a:solidFill>
                  <a:latin typeface="Agency FB" panose="020B0503020202020204" pitchFamily="34" charset="0"/>
                  <a:ea typeface="Arial Black"/>
                  <a:cs typeface="Arial Black"/>
                  <a:sym typeface="Arial Black"/>
                </a:rPr>
                <a:t>OPTIMIZACIÓN DEL AGUA</a:t>
              </a:r>
              <a:endParaRPr lang="es-MX" sz="20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53" name="Google Shape;153;p8"/>
          <p:cNvSpPr/>
          <p:nvPr/>
        </p:nvSpPr>
        <p:spPr>
          <a:xfrm>
            <a:off x="175940" y="1514070"/>
            <a:ext cx="2567834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115E21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Movimiento continuo</a:t>
            </a:r>
          </a:p>
        </p:txBody>
      </p:sp>
      <p:sp>
        <p:nvSpPr>
          <p:cNvPr id="159" name="Google Shape;159;p8"/>
          <p:cNvSpPr/>
          <p:nvPr/>
        </p:nvSpPr>
        <p:spPr>
          <a:xfrm>
            <a:off x="6356697" y="1513699"/>
            <a:ext cx="2754086" cy="4311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rPr>
              <a:t>Hidroponía | Jardinería</a:t>
            </a:r>
            <a:endParaRPr lang="es-MX" sz="2400" b="1" dirty="0">
              <a:solidFill>
                <a:srgbClr val="115E21"/>
              </a:solidFill>
              <a:latin typeface="Agency FB" panose="020B0503020202020204" pitchFamily="34" charset="0"/>
              <a:ea typeface="Pacifico"/>
              <a:cs typeface="Pacifico"/>
              <a:sym typeface="Pacifico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179609" y="1514070"/>
            <a:ext cx="2791975" cy="430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>
                <a:solidFill>
                  <a:srgbClr val="115E21"/>
                </a:solidFill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Estacionarios</a:t>
            </a:r>
            <a:endParaRPr lang="es-MX" sz="2800" dirty="0">
              <a:solidFill>
                <a:srgbClr val="115E21"/>
              </a:solidFill>
              <a:latin typeface="Agency FB" panose="020B05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75940" y="2123772"/>
            <a:ext cx="2609215" cy="26098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" name="Google Shape;150;p8">
            <a:extLst>
              <a:ext uri="{FF2B5EF4-FFF2-40B4-BE49-F238E27FC236}">
                <a16:creationId xmlns:a16="http://schemas.microsoft.com/office/drawing/2014/main" id="{109D72FC-5B1E-4AE0-A91F-269905F40622}"/>
              </a:ext>
            </a:extLst>
          </p:cNvPr>
          <p:cNvSpPr/>
          <p:nvPr/>
        </p:nvSpPr>
        <p:spPr>
          <a:xfrm>
            <a:off x="200024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50;p8">
            <a:extLst>
              <a:ext uri="{FF2B5EF4-FFF2-40B4-BE49-F238E27FC236}">
                <a16:creationId xmlns:a16="http://schemas.microsoft.com/office/drawing/2014/main" id="{7D4974E2-7B39-4CF2-A98C-13B79BC3EAB5}"/>
              </a:ext>
            </a:extLst>
          </p:cNvPr>
          <p:cNvSpPr/>
          <p:nvPr/>
        </p:nvSpPr>
        <p:spPr>
          <a:xfrm>
            <a:off x="6463331" y="2133917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2F91B635-EE80-4F6C-8138-E2E0A713987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9"/>
          <a:stretch/>
        </p:blipFill>
        <p:spPr>
          <a:xfrm>
            <a:off x="3293699" y="2081477"/>
            <a:ext cx="2677885" cy="2738963"/>
          </a:xfrm>
          <a:prstGeom prst="rect">
            <a:avLst/>
          </a:prstGeom>
        </p:spPr>
      </p:pic>
      <p:sp>
        <p:nvSpPr>
          <p:cNvPr id="42" name="Google Shape;150;p8">
            <a:extLst>
              <a:ext uri="{FF2B5EF4-FFF2-40B4-BE49-F238E27FC236}">
                <a16:creationId xmlns:a16="http://schemas.microsoft.com/office/drawing/2014/main" id="{D06E1172-63CA-4ADA-AF1A-935354F8002E}"/>
              </a:ext>
            </a:extLst>
          </p:cNvPr>
          <p:cNvSpPr/>
          <p:nvPr/>
        </p:nvSpPr>
        <p:spPr>
          <a:xfrm>
            <a:off x="3326357" y="2147108"/>
            <a:ext cx="2589530" cy="2590165"/>
          </a:xfrm>
          <a:prstGeom prst="ellipse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>
              <a:solidFill>
                <a:srgbClr val="115E21"/>
              </a:solidFill>
              <a:latin typeface="Mistral" panose="03090702030407020403" pitchFamily="66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23;p6">
            <a:extLst>
              <a:ext uri="{FF2B5EF4-FFF2-40B4-BE49-F238E27FC236}">
                <a16:creationId xmlns:a16="http://schemas.microsoft.com/office/drawing/2014/main" id="{19D5B05A-0E5A-ED77-ACF4-4DF5A9AD3C6C}"/>
              </a:ext>
            </a:extLst>
          </p:cNvPr>
          <p:cNvGrpSpPr/>
          <p:nvPr/>
        </p:nvGrpSpPr>
        <p:grpSpPr>
          <a:xfrm rot="5400000">
            <a:off x="2071221" y="-2155994"/>
            <a:ext cx="1076960" cy="5352732"/>
            <a:chOff x="383" y="2031"/>
            <a:chExt cx="1696" cy="8429"/>
          </a:xfrm>
        </p:grpSpPr>
        <p:sp>
          <p:nvSpPr>
            <p:cNvPr id="10" name="Google Shape;124;p6">
              <a:extLst>
                <a:ext uri="{FF2B5EF4-FFF2-40B4-BE49-F238E27FC236}">
                  <a16:creationId xmlns:a16="http://schemas.microsoft.com/office/drawing/2014/main" id="{65352A87-E4EC-312F-4A03-4A18F029CBCE}"/>
                </a:ext>
              </a:extLst>
            </p:cNvPr>
            <p:cNvSpPr txBox="1"/>
            <p:nvPr/>
          </p:nvSpPr>
          <p:spPr>
            <a:xfrm rot="16200000">
              <a:off x="-2850" y="5264"/>
              <a:ext cx="8162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  <a:ea typeface="Pacifico"/>
                  <a:cs typeface="Pacifico"/>
                  <a:sym typeface="Pacifico"/>
                </a:rPr>
                <a:t>ALTO NIVEL DE INTEGRACIÓN</a:t>
              </a:r>
              <a:endParaRPr lang="es-MX" sz="4000" i="1" dirty="0">
                <a:solidFill>
                  <a:srgbClr val="115E21"/>
                </a:solidFill>
                <a:latin typeface="Agency FB" panose="020B0503020202020204" pitchFamily="34" charset="0"/>
                <a:ea typeface="Pacifico"/>
                <a:cs typeface="Pacifico"/>
                <a:sym typeface="Pacifico"/>
              </a:endParaRPr>
            </a:p>
          </p:txBody>
        </p:sp>
        <p:cxnSp>
          <p:nvCxnSpPr>
            <p:cNvPr id="11" name="Google Shape;125;p6">
              <a:extLst>
                <a:ext uri="{FF2B5EF4-FFF2-40B4-BE49-F238E27FC236}">
                  <a16:creationId xmlns:a16="http://schemas.microsoft.com/office/drawing/2014/main" id="{50E07CD2-0F25-699C-538F-09D0B338BB08}"/>
                </a:ext>
              </a:extLst>
            </p:cNvPr>
            <p:cNvCxnSpPr/>
            <p:nvPr/>
          </p:nvCxnSpPr>
          <p:spPr>
            <a:xfrm>
              <a:off x="1331" y="3884"/>
              <a:ext cx="0" cy="657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B44950A8-53E1-4D14-CB23-643955BB4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8E36E9-BD8B-3968-0864-D48EA9DB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7228">
            <a:off x="9433661" y="736103"/>
            <a:ext cx="2740364" cy="5659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123;p6">
            <a:extLst>
              <a:ext uri="{FF2B5EF4-FFF2-40B4-BE49-F238E27FC236}">
                <a16:creationId xmlns:a16="http://schemas.microsoft.com/office/drawing/2014/main" id="{469FFD62-964A-E758-F2A6-75E6261917BF}"/>
              </a:ext>
            </a:extLst>
          </p:cNvPr>
          <p:cNvGrpSpPr/>
          <p:nvPr/>
        </p:nvGrpSpPr>
        <p:grpSpPr>
          <a:xfrm rot="5400000">
            <a:off x="2926963" y="-2867578"/>
            <a:ext cx="1076960" cy="6774605"/>
            <a:chOff x="382" y="1300"/>
            <a:chExt cx="1696" cy="8932"/>
          </a:xfrm>
        </p:grpSpPr>
        <p:sp>
          <p:nvSpPr>
            <p:cNvPr id="5" name="Google Shape;124;p6">
              <a:extLst>
                <a:ext uri="{FF2B5EF4-FFF2-40B4-BE49-F238E27FC236}">
                  <a16:creationId xmlns:a16="http://schemas.microsoft.com/office/drawing/2014/main" id="{9E9001E2-CEFB-6C8C-A822-4C6835978566}"/>
                </a:ext>
              </a:extLst>
            </p:cNvPr>
            <p:cNvSpPr txBox="1"/>
            <p:nvPr/>
          </p:nvSpPr>
          <p:spPr>
            <a:xfrm rot="16200000">
              <a:off x="-3217" y="4899"/>
              <a:ext cx="8894" cy="169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  <a:t>Nuestra solución</a:t>
              </a:r>
              <a:br>
                <a:rPr lang="es-MX" sz="3600" b="1" i="1" dirty="0">
                  <a:solidFill>
                    <a:srgbClr val="115E21"/>
                  </a:solidFill>
                  <a:latin typeface="Agency FB" panose="020B0503020202020204" pitchFamily="34" charset="0"/>
                  <a:sym typeface="Pacifico"/>
                </a:rPr>
              </a:br>
              <a:r>
                <a:rPr lang="es-MX" sz="2800" i="1" dirty="0">
                  <a:solidFill>
                    <a:srgbClr val="115E21"/>
                  </a:solidFill>
                  <a:latin typeface="Agency FB" panose="020B0503020202020204" pitchFamily="34" charset="0"/>
                </a:rPr>
                <a:t>ADAPTACIÓN A LAS NECESIDADES DEL PRODUCTOR</a:t>
              </a:r>
              <a:endParaRPr lang="es-MX" sz="2800" dirty="0">
                <a:solidFill>
                  <a:srgbClr val="115E21"/>
                </a:solidFill>
                <a:latin typeface="Agency FB" panose="020B0503020202020204" pitchFamily="34" charset="0"/>
              </a:endParaRPr>
            </a:p>
          </p:txBody>
        </p:sp>
        <p:cxnSp>
          <p:nvCxnSpPr>
            <p:cNvPr id="6" name="Google Shape;125;p6">
              <a:extLst>
                <a:ext uri="{FF2B5EF4-FFF2-40B4-BE49-F238E27FC236}">
                  <a16:creationId xmlns:a16="http://schemas.microsoft.com/office/drawing/2014/main" id="{C8CB44FF-EA71-FFF3-1E0C-F0F04B0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31" y="2466"/>
              <a:ext cx="0" cy="7766"/>
            </a:xfrm>
            <a:prstGeom prst="straightConnector1">
              <a:avLst/>
            </a:prstGeom>
            <a:noFill/>
            <a:ln w="38100" cap="flat" cmpd="sng">
              <a:solidFill>
                <a:schemeClr val="accent6">
                  <a:lumMod val="75000"/>
                </a:schemeClr>
              </a:solidFill>
              <a:prstDash val="dot"/>
              <a:miter lim="800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graphicFrame>
        <p:nvGraphicFramePr>
          <p:cNvPr id="10" name="Tabla 10">
            <a:extLst>
              <a:ext uri="{FF2B5EF4-FFF2-40B4-BE49-F238E27FC236}">
                <a16:creationId xmlns:a16="http://schemas.microsoft.com/office/drawing/2014/main" id="{542614CF-7CB4-F576-C960-613C7F6DD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49516"/>
              </p:ext>
            </p:extLst>
          </p:nvPr>
        </p:nvGraphicFramePr>
        <p:xfrm>
          <a:off x="638956" y="1318922"/>
          <a:ext cx="10359642" cy="2895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284437">
                  <a:extLst>
                    <a:ext uri="{9D8B030D-6E8A-4147-A177-3AD203B41FA5}">
                      <a16:colId xmlns:a16="http://schemas.microsoft.com/office/drawing/2014/main" val="1397629476"/>
                    </a:ext>
                  </a:extLst>
                </a:gridCol>
                <a:gridCol w="1092518">
                  <a:extLst>
                    <a:ext uri="{9D8B030D-6E8A-4147-A177-3AD203B41FA5}">
                      <a16:colId xmlns:a16="http://schemas.microsoft.com/office/drawing/2014/main" val="151501118"/>
                    </a:ext>
                  </a:extLst>
                </a:gridCol>
                <a:gridCol w="781368">
                  <a:extLst>
                    <a:ext uri="{9D8B030D-6E8A-4147-A177-3AD203B41FA5}">
                      <a16:colId xmlns:a16="http://schemas.microsoft.com/office/drawing/2014/main" val="3956032159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4120358638"/>
                    </a:ext>
                  </a:extLst>
                </a:gridCol>
                <a:gridCol w="956054">
                  <a:extLst>
                    <a:ext uri="{9D8B030D-6E8A-4147-A177-3AD203B41FA5}">
                      <a16:colId xmlns:a16="http://schemas.microsoft.com/office/drawing/2014/main" val="650023176"/>
                    </a:ext>
                  </a:extLst>
                </a:gridCol>
                <a:gridCol w="860902">
                  <a:extLst>
                    <a:ext uri="{9D8B030D-6E8A-4147-A177-3AD203B41FA5}">
                      <a16:colId xmlns:a16="http://schemas.microsoft.com/office/drawing/2014/main" val="1362304135"/>
                    </a:ext>
                  </a:extLst>
                </a:gridCol>
                <a:gridCol w="860902">
                  <a:extLst>
                    <a:ext uri="{9D8B030D-6E8A-4147-A177-3AD203B41FA5}">
                      <a16:colId xmlns:a16="http://schemas.microsoft.com/office/drawing/2014/main" val="223624820"/>
                    </a:ext>
                  </a:extLst>
                </a:gridCol>
                <a:gridCol w="860902">
                  <a:extLst>
                    <a:ext uri="{9D8B030D-6E8A-4147-A177-3AD203B41FA5}">
                      <a16:colId xmlns:a16="http://schemas.microsoft.com/office/drawing/2014/main" val="3313085992"/>
                    </a:ext>
                  </a:extLst>
                </a:gridCol>
                <a:gridCol w="803592">
                  <a:extLst>
                    <a:ext uri="{9D8B030D-6E8A-4147-A177-3AD203B41FA5}">
                      <a16:colId xmlns:a16="http://schemas.microsoft.com/office/drawing/2014/main" val="1391457575"/>
                    </a:ext>
                  </a:extLst>
                </a:gridCol>
                <a:gridCol w="1067775">
                  <a:extLst>
                    <a:ext uri="{9D8B030D-6E8A-4147-A177-3AD203B41FA5}">
                      <a16:colId xmlns:a16="http://schemas.microsoft.com/office/drawing/2014/main" val="959751277"/>
                    </a:ext>
                  </a:extLst>
                </a:gridCol>
                <a:gridCol w="824087">
                  <a:extLst>
                    <a:ext uri="{9D8B030D-6E8A-4147-A177-3AD203B41FA5}">
                      <a16:colId xmlns:a16="http://schemas.microsoft.com/office/drawing/2014/main" val="2129552036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Controlador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Sistemas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Series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Estaciones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Bombeo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Sensores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Protección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Comm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060172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Presión</a:t>
                      </a: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Flujo</a:t>
                      </a:r>
                      <a:endParaRPr lang="es-MX" sz="1600" b="1" dirty="0">
                        <a:solidFill>
                          <a:schemeClr val="bg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Atasco</a:t>
                      </a:r>
                      <a:endParaRPr lang="es-MX" sz="1600" b="1" dirty="0">
                        <a:solidFill>
                          <a:schemeClr val="bg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1">
                          <a:solidFill>
                            <a:schemeClr val="bg1"/>
                          </a:solidFill>
                          <a:latin typeface="Agency FB" panose="020B0503020202020204" pitchFamily="34" charset="0"/>
                        </a:rPr>
                        <a:t>Posición</a:t>
                      </a:r>
                      <a:endParaRPr lang="es-MX" sz="1600" b="1" dirty="0">
                        <a:solidFill>
                          <a:schemeClr val="bg1"/>
                        </a:solidFill>
                        <a:latin typeface="Agency FB" panose="020B0503020202020204" pitchFamily="34" charset="0"/>
                      </a:endParaRPr>
                    </a:p>
                  </a:txBody>
                  <a:tcPr anchor="ctr">
                    <a:solidFill>
                      <a:srgbClr val="70AD4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PivotMonitor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Movimiento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Pv66Lite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1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Agency FB" panose="020B0503020202020204" pitchFamily="34" charset="0"/>
                        </a:rPr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IP-66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GSM/GPS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80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PivotControl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Movimiento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Pv66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1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600" dirty="0"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IP-66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GSM/GPS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3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PumpControl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Bombeo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Pv67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1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IP-67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GSM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93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DripControl-3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AG3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3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IP-66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GSM/WiFi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08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DripControl-7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AG7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7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IP-66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GSM/WiFi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600" b="1">
                          <a:latin typeface="Agency FB" panose="020B0503020202020204" pitchFamily="34" charset="0"/>
                        </a:rPr>
                        <a:t>DripControl-15</a:t>
                      </a:r>
                      <a:endParaRPr lang="es-MX" sz="1600" b="1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>
                          <a:latin typeface="Agency FB" panose="020B0503020202020204" pitchFamily="34" charset="0"/>
                        </a:rPr>
                        <a:t>Estacionarios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>
                          <a:latin typeface="Agency FB" panose="020B0503020202020204" pitchFamily="34" charset="0"/>
                        </a:rPr>
                        <a:t>AG15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Agency FB" panose="020B0503020202020204" pitchFamily="34" charset="0"/>
                        </a:rPr>
                        <a:t>15</a:t>
                      </a:r>
                      <a:endParaRPr lang="es-MX" sz="1600" dirty="0">
                        <a:latin typeface="Agency FB" panose="020B05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–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IP-66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MX" sz="16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GSM/</a:t>
                      </a:r>
                      <a:r>
                        <a:rPr kumimoji="0" lang="es-MX" sz="1600" b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sym typeface="Arial"/>
                        </a:rPr>
                        <a:t>WiFi</a:t>
                      </a:r>
                      <a:endParaRPr kumimoji="0" lang="es-MX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11746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FFC05B0A-E7E4-ECF0-D65C-7F3E9384B2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475" y="3060567"/>
            <a:ext cx="8289977" cy="36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16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17526</TotalTime>
  <Words>3033</Words>
  <Application>Microsoft Macintosh PowerPoint</Application>
  <PresentationFormat>Panorámica</PresentationFormat>
  <Paragraphs>476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6" baseType="lpstr">
      <vt:lpstr>Wingdings</vt:lpstr>
      <vt:lpstr>Segoe UI</vt:lpstr>
      <vt:lpstr>Mistral</vt:lpstr>
      <vt:lpstr>Symbol</vt:lpstr>
      <vt:lpstr>Arial</vt:lpstr>
      <vt:lpstr>Agency FB</vt:lpstr>
      <vt:lpstr>Quattrocento Sans</vt:lpstr>
      <vt:lpstr>Century Gothic</vt:lpstr>
      <vt:lpstr>Bradley Hand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Cosme Ernesto Santiesteban Toca</dc:creator>
  <cp:lastModifiedBy>Cosme Ernesto Santiesteban Toca</cp:lastModifiedBy>
  <cp:revision>274</cp:revision>
  <dcterms:created xsi:type="dcterms:W3CDTF">2019-10-25T01:32:00Z</dcterms:created>
  <dcterms:modified xsi:type="dcterms:W3CDTF">2024-01-19T23:05:51Z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2058-11.2.0.9070</vt:lpwstr>
  </property>
</Properties>
</file>